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8">
          <p15:clr>
            <a:srgbClr val="A4A3A4"/>
          </p15:clr>
        </p15:guide>
        <p15:guide id="2" pos="383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  <p:ext uri="ACF4677E-8BD2-47ae-8A1F-98590045965D">
      <hp:hncThemeShow xmlns="" xmlns:c="http://schemas.openxmlformats.org/drawingml/2006/chart" xmlns:dgm="http://schemas.openxmlformats.org/drawingml/2006/diagram" xmlns:dsp="http://schemas.microsoft.com/office/drawing/2008/diagram" xmlns:hp="http://schemas.haansoft.com/office/presentation/8.0" themeShowType="1" themeSkinType="1" themeTransitionType="1" useThemeTransition="1" byMouseClick="1" attrType="1" dur="200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보통 스타일 2 - 강조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C4B1156A-380E-4F78-BDF5-A606A8083BF9}" styleName="보통 스타일 4 - 강조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TxStyle/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EB9631B5-78F2-41C9-869B-9F39066F8104}" styleName="보통 스타일 3 - 강조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TxStyle/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TxStyle/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1EBBBCC-DAD2-459C-BE2E-F6DE35CF9A28}" styleName="어두운 스타일 2 - 강조 3/강조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TxStyle/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35" autoAdjust="0"/>
    <p:restoredTop sz="86463" autoAdjust="0"/>
  </p:normalViewPr>
  <p:slideViewPr>
    <p:cSldViewPr snapToGrid="0">
      <p:cViewPr varScale="1">
        <p:scale>
          <a:sx n="114" d="100"/>
          <a:sy n="114" d="100"/>
        </p:scale>
        <p:origin x="420" y="108"/>
      </p:cViewPr>
      <p:guideLst>
        <p:guide orient="horz" pos="2158"/>
        <p:guide pos="383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64220-0864-4CBB-856C-5E97F0426886}" type="datetimeFigureOut">
              <a:rPr lang="ko-KR" altLang="en-US" smtClean="0"/>
              <a:t>2021-03-31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D43F0-1D42-4D6A-8251-DBD78572BFE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342516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64220-0864-4CBB-856C-5E97F0426886}" type="datetimeFigureOut">
              <a:rPr lang="ko-KR" altLang="en-US" smtClean="0"/>
              <a:t>2021-03-31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D43F0-1D42-4D6A-8251-DBD78572BFE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473045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64220-0864-4CBB-856C-5E97F0426886}" type="datetimeFigureOut">
              <a:rPr lang="ko-KR" altLang="en-US" smtClean="0"/>
              <a:t>2021-03-31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D43F0-1D42-4D6A-8251-DBD78572BFE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744906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64220-0864-4CBB-856C-5E97F0426886}" type="datetimeFigureOut">
              <a:rPr lang="ko-KR" altLang="en-US" smtClean="0"/>
              <a:t>2021-03-31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D43F0-1D42-4D6A-8251-DBD78572BFE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392181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64220-0864-4CBB-856C-5E97F0426886}" type="datetimeFigureOut">
              <a:rPr lang="ko-KR" altLang="en-US" smtClean="0"/>
              <a:t>2021-03-31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D43F0-1D42-4D6A-8251-DBD78572BFE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279675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64220-0864-4CBB-856C-5E97F0426886}" type="datetimeFigureOut">
              <a:rPr lang="ko-KR" altLang="en-US" smtClean="0"/>
              <a:t>2021-03-31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D43F0-1D42-4D6A-8251-DBD78572BFE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869554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64220-0864-4CBB-856C-5E97F0426886}" type="datetimeFigureOut">
              <a:rPr lang="ko-KR" altLang="en-US" smtClean="0"/>
              <a:t>2021-03-31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D43F0-1D42-4D6A-8251-DBD78572BFEC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28285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64220-0864-4CBB-856C-5E97F0426886}" type="datetimeFigureOut">
              <a:rPr lang="ko-KR" altLang="en-US" smtClean="0"/>
              <a:t>2021-03-31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D43F0-1D42-4D6A-8251-DBD78572BFEC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08077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64220-0864-4CBB-856C-5E97F0426886}" type="datetimeFigureOut">
              <a:rPr lang="ko-KR" altLang="en-US" smtClean="0"/>
              <a:t>2021-03-31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D43F0-1D42-4D6A-8251-DBD78572BFE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735113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64220-0864-4CBB-856C-5E97F0426886}" type="datetimeFigureOut">
              <a:rPr lang="ko-KR" altLang="en-US" smtClean="0"/>
              <a:t>2021-03-31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D43F0-1D42-4D6A-8251-DBD78572BFE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48122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64220-0864-4CBB-856C-5E97F0426886}" type="datetimeFigureOut">
              <a:rPr lang="ko-KR" altLang="en-US" smtClean="0"/>
              <a:t>2021-03-31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D43F0-1D42-4D6A-8251-DBD78572BFE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967642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CCFF">
            <a:alpha val="3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65064220-0864-4CBB-856C-5E97F0426886}" type="datetimeFigureOut">
              <a:rPr lang="ko-KR" altLang="en-US" smtClean="0"/>
              <a:t>2021-03-31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4D43F0-1D42-4D6A-8251-DBD78572BFE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428004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1BEC737-5EB3-4991-BC86-2A757A7C66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62088" y="1150333"/>
            <a:ext cx="9849751" cy="1349671"/>
          </a:xfrm>
        </p:spPr>
        <p:txBody>
          <a:bodyPr vert="horz" lIns="91440" tIns="45720" rIns="91440" bIns="45720" rtlCol="0" anchor="b">
            <a:normAutofit/>
          </a:bodyPr>
          <a:lstStyle/>
          <a:p>
            <a:pPr latinLnBrk="0"/>
            <a:r>
              <a:rPr lang="ko-KR" altLang="en-US" sz="5400" b="1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HY강M" pitchFamily="18" charset="-127"/>
                <a:ea typeface="HY강M" pitchFamily="18" charset="-127"/>
              </a:rPr>
              <a:t>              트렌드 메이크업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011735F-DACC-4056-8EB0-CE00D8A00CFE}"/>
              </a:ext>
            </a:extLst>
          </p:cNvPr>
          <p:cNvSpPr txBox="1"/>
          <p:nvPr/>
        </p:nvSpPr>
        <p:spPr>
          <a:xfrm>
            <a:off x="6450815" y="2468757"/>
            <a:ext cx="2822312" cy="5260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 latinLnBrk="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ko-KR" sz="2000" b="1" dirty="0"/>
              <a:t>Trend makeup</a:t>
            </a:r>
            <a:endParaRPr lang="en-US" altLang="ko-KR" sz="2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77D594C-AEF9-4E97-A4AF-F5B7150A8ECD}"/>
              </a:ext>
            </a:extLst>
          </p:cNvPr>
          <p:cNvSpPr txBox="1"/>
          <p:nvPr/>
        </p:nvSpPr>
        <p:spPr>
          <a:xfrm>
            <a:off x="4680746" y="3198167"/>
            <a:ext cx="3779900" cy="46166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ko-KR" altLang="en-US" sz="2400" dirty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 </a:t>
            </a:r>
            <a:r>
              <a:rPr lang="ko-KR" altLang="en-US" sz="2400" b="1" dirty="0" err="1">
                <a:solidFill>
                  <a:srgbClr val="FF3399"/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에뛰드</a:t>
            </a:r>
            <a:r>
              <a:rPr lang="ko-KR" altLang="en-US" sz="2400" b="1" dirty="0">
                <a:solidFill>
                  <a:srgbClr val="FF3399"/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하우스</a:t>
            </a:r>
            <a:r>
              <a:rPr lang="en-US" altLang="ko-KR" sz="2400" b="1" dirty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/</a:t>
            </a:r>
            <a:r>
              <a:rPr lang="ko-KR" altLang="en-US" sz="2400" b="1" dirty="0" err="1">
                <a:solidFill>
                  <a:schemeClr val="accent6"/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토니모리</a:t>
            </a:r>
            <a:endParaRPr lang="en-US" altLang="ko-KR" sz="2400" b="1" dirty="0">
              <a:solidFill>
                <a:schemeClr val="accent6"/>
              </a:solidFill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D15D947-8E64-4550-A68A-C83960BB6F33}"/>
              </a:ext>
            </a:extLst>
          </p:cNvPr>
          <p:cNvSpPr txBox="1"/>
          <p:nvPr/>
        </p:nvSpPr>
        <p:spPr>
          <a:xfrm>
            <a:off x="6814214" y="5977262"/>
            <a:ext cx="52506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/>
              <a:t>학번</a:t>
            </a:r>
            <a:r>
              <a:rPr lang="en-US" altLang="ko-KR" sz="1600" dirty="0"/>
              <a:t>: 202094033 </a:t>
            </a:r>
            <a:r>
              <a:rPr lang="ko-KR" altLang="en-US" sz="1600" dirty="0"/>
              <a:t> 이아현 </a:t>
            </a:r>
            <a:r>
              <a:rPr lang="en-US" altLang="ko-KR" sz="1600" dirty="0"/>
              <a:t>/ </a:t>
            </a:r>
            <a:r>
              <a:rPr lang="ko-KR" altLang="en-US" sz="1600" dirty="0"/>
              <a:t>학번</a:t>
            </a:r>
            <a:r>
              <a:rPr lang="en-US" altLang="ko-KR" sz="1600" dirty="0"/>
              <a:t>: 202094051  </a:t>
            </a:r>
            <a:r>
              <a:rPr lang="ko-KR" altLang="en-US" sz="1600" dirty="0"/>
              <a:t>김주연</a:t>
            </a:r>
          </a:p>
        </p:txBody>
      </p:sp>
    </p:spTree>
    <p:extLst>
      <p:ext uri="{BB962C8B-B14F-4D97-AF65-F5344CB8AC3E}">
        <p14:creationId xmlns:p14="http://schemas.microsoft.com/office/powerpoint/2010/main" val="3445051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4E1BD">
            <a:alpha val="2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 rotWithShape="1">
          <a:blip r:embed="rId2"/>
          <a:srcRect t="570" b="630"/>
          <a:stretch>
            <a:fillRect/>
          </a:stretch>
        </p:blipFill>
        <p:spPr>
          <a:xfrm>
            <a:off x="3333024" y="1380088"/>
            <a:ext cx="4635269" cy="4097823"/>
          </a:xfrm>
          <a:prstGeom prst="rect">
            <a:avLst/>
          </a:prstGeom>
          <a:ln>
            <a:noFill/>
          </a:ln>
          <a:effectLst>
            <a:softEdge rad="0"/>
          </a:effectLst>
        </p:spPr>
      </p:pic>
      <p:sp>
        <p:nvSpPr>
          <p:cNvPr id="5" name="TextBox 4"/>
          <p:cNvSpPr txBox="1"/>
          <p:nvPr/>
        </p:nvSpPr>
        <p:spPr>
          <a:xfrm>
            <a:off x="8465070" y="1793877"/>
            <a:ext cx="3115935" cy="305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endParaRPr lang="en-US" altLang="ko-KR"/>
          </a:p>
          <a:p>
            <a:pPr lvl="0">
              <a:defRPr/>
            </a:pPr>
            <a:r>
              <a:rPr lang="ko-KR" altLang="en-US" sz="1600"/>
              <a:t>       </a:t>
            </a:r>
            <a:r>
              <a:rPr lang="ko-KR" altLang="en-US" sz="1600" b="1"/>
              <a:t>치크 톤 무드 온 블러셔</a:t>
            </a:r>
          </a:p>
          <a:p>
            <a:pPr lvl="0">
              <a:defRPr/>
            </a:pPr>
            <a:endParaRPr lang="en-US" altLang="ko-KR" sz="1600"/>
          </a:p>
          <a:p>
            <a:pPr lvl="0">
              <a:defRPr/>
            </a:pPr>
            <a:endParaRPr lang="en-US" altLang="ko-KR" sz="1600"/>
          </a:p>
          <a:p>
            <a:pPr marL="285750" indent="-285750">
              <a:buFont typeface="Arial"/>
              <a:buChar char="•"/>
              <a:defRPr/>
            </a:pPr>
            <a:r>
              <a:rPr lang="ko-KR" altLang="en-US" sz="1600"/>
              <a:t>수채화처럼 맑고 은은하게 </a:t>
            </a:r>
          </a:p>
          <a:p>
            <a:pPr lvl="0">
              <a:defRPr/>
            </a:pPr>
            <a:r>
              <a:rPr lang="ko-KR" altLang="en-US" sz="1600"/>
              <a:t>       물들어 감성있는 무드를 </a:t>
            </a:r>
          </a:p>
          <a:p>
            <a:pPr lvl="0">
              <a:defRPr/>
            </a:pPr>
            <a:r>
              <a:rPr lang="ko-KR" altLang="en-US" sz="1600"/>
              <a:t>       연출해 주는 블러셔</a:t>
            </a:r>
          </a:p>
          <a:p>
            <a:pPr marL="285750" indent="-285750">
              <a:buFont typeface="Arial"/>
              <a:buChar char="•"/>
              <a:defRPr/>
            </a:pPr>
            <a:endParaRPr lang="en-US" altLang="ko-KR" sz="1600"/>
          </a:p>
          <a:p>
            <a:pPr marL="285750" indent="-285750">
              <a:buFont typeface="Arial"/>
              <a:buChar char="•"/>
              <a:defRPr/>
            </a:pPr>
            <a:endParaRPr lang="en-US" altLang="ko-KR" sz="1600"/>
          </a:p>
          <a:p>
            <a:pPr marL="285750" indent="-285750">
              <a:buFont typeface="Arial"/>
              <a:buChar char="•"/>
              <a:defRPr/>
            </a:pPr>
            <a:r>
              <a:rPr lang="ko-KR" altLang="en-US" sz="1600"/>
              <a:t>은은한 바세린 광채를 가진</a:t>
            </a:r>
          </a:p>
          <a:p>
            <a:pPr lvl="0">
              <a:defRPr/>
            </a:pPr>
            <a:r>
              <a:rPr lang="ko-KR" altLang="en-US" sz="1600"/>
              <a:t>      파우더와 크림 타입의 중간</a:t>
            </a:r>
          </a:p>
          <a:p>
            <a:pPr lvl="0">
              <a:defRPr/>
            </a:pPr>
            <a:r>
              <a:rPr lang="en-US" altLang="ko-KR" sz="1600"/>
              <a:t>      </a:t>
            </a:r>
            <a:r>
              <a:rPr lang="ko-KR" altLang="en-US" sz="1600"/>
              <a:t>밀착력과 지속력이 좋음</a:t>
            </a:r>
            <a:endParaRPr lang="ko-KR" altLang="en-US"/>
          </a:p>
        </p:txBody>
      </p:sp>
      <p:sp>
        <p:nvSpPr>
          <p:cNvPr id="6" name="사각형: 둥근 모서리 5"/>
          <p:cNvSpPr/>
          <p:nvPr/>
        </p:nvSpPr>
        <p:spPr>
          <a:xfrm>
            <a:off x="8347814" y="1380087"/>
            <a:ext cx="3181350" cy="4097824"/>
          </a:xfrm>
          <a:prstGeom prst="roundRect">
            <a:avLst>
              <a:gd name="adj" fmla="val 16667"/>
            </a:avLst>
          </a:prstGeom>
          <a:noFill/>
          <a:ln w="1270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7" name="TextBox 6"/>
          <p:cNvSpPr txBox="1"/>
          <p:nvPr/>
        </p:nvSpPr>
        <p:spPr>
          <a:xfrm>
            <a:off x="8172450" y="888727"/>
            <a:ext cx="31813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b="1"/>
              <a:t>  2)  </a:t>
            </a:r>
            <a:r>
              <a:rPr lang="ko-KR" altLang="en-US" b="1"/>
              <a:t>색조 제품</a:t>
            </a:r>
            <a:r>
              <a:rPr lang="en-US" altLang="ko-KR" b="1"/>
              <a:t>- </a:t>
            </a:r>
            <a:r>
              <a:rPr lang="ko-KR" altLang="en-US" b="1"/>
              <a:t>블러셔</a:t>
            </a:r>
          </a:p>
          <a:p>
            <a:pPr lvl="0">
              <a:defRPr/>
            </a:pPr>
            <a:endParaRPr lang="ko-KR" altLang="en-US"/>
          </a:p>
        </p:txBody>
      </p:sp>
      <p:pic>
        <p:nvPicPr>
          <p:cNvPr id="13" name="그림 12" descr="텍스트, 세면도구, 화장품이(가) 표시된 사진  자동 생성된 설명"/>
          <p:cNvPicPr>
            <a:picLocks noChangeAspect="1"/>
          </p:cNvPicPr>
          <p:nvPr/>
        </p:nvPicPr>
        <p:blipFill rotWithShape="1">
          <a:blip r:embed="rId3"/>
          <a:srcRect l="8890" r="10830" b="20710"/>
          <a:stretch>
            <a:fillRect/>
          </a:stretch>
        </p:blipFill>
        <p:spPr>
          <a:xfrm>
            <a:off x="662836" y="514183"/>
            <a:ext cx="2333783" cy="1887370"/>
          </a:xfrm>
          <a:prstGeom prst="rect">
            <a:avLst/>
          </a:prstGeom>
        </p:spPr>
      </p:pic>
      <p:pic>
        <p:nvPicPr>
          <p:cNvPr id="15" name="그림 14" descr="텍스트, 세면도구, 화장품이(가) 표시된 사진  자동 생성된 설명"/>
          <p:cNvPicPr>
            <a:picLocks noChangeAspect="1"/>
          </p:cNvPicPr>
          <p:nvPr/>
        </p:nvPicPr>
        <p:blipFill rotWithShape="1">
          <a:blip r:embed="rId4"/>
          <a:srcRect l="6650" t="560" r="16440" b="25340"/>
          <a:stretch>
            <a:fillRect/>
          </a:stretch>
        </p:blipFill>
        <p:spPr>
          <a:xfrm>
            <a:off x="662836" y="2629419"/>
            <a:ext cx="2351237" cy="1599159"/>
          </a:xfrm>
          <a:prstGeom prst="rect">
            <a:avLst/>
          </a:prstGeom>
        </p:spPr>
      </p:pic>
      <p:pic>
        <p:nvPicPr>
          <p:cNvPr id="17" name="그림 16" descr="텍스트, 세면도구, 화장품이(가) 표시된 사진  자동 생성된 설명"/>
          <p:cNvPicPr>
            <a:picLocks noChangeAspect="1"/>
          </p:cNvPicPr>
          <p:nvPr/>
        </p:nvPicPr>
        <p:blipFill rotWithShape="1">
          <a:blip r:embed="rId5"/>
          <a:srcRect l="4710" t="12790" r="15370" b="24080"/>
          <a:stretch>
            <a:fillRect/>
          </a:stretch>
        </p:blipFill>
        <p:spPr>
          <a:xfrm>
            <a:off x="654108" y="4456444"/>
            <a:ext cx="2351237" cy="1413999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2245032" y="1902950"/>
            <a:ext cx="1362258" cy="2707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1200"/>
              <a:t>모델사용제품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4E1BD">
            <a:alpha val="2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텍스트, 화장품이(가) 표시된 사진  자동 생성된 설명"/>
          <p:cNvPicPr>
            <a:picLocks noChangeAspect="1"/>
          </p:cNvPicPr>
          <p:nvPr/>
        </p:nvPicPr>
        <p:blipFill rotWithShape="1">
          <a:blip r:embed="rId2"/>
          <a:srcRect b="50700"/>
          <a:stretch>
            <a:fillRect/>
          </a:stretch>
        </p:blipFill>
        <p:spPr>
          <a:xfrm>
            <a:off x="1323982" y="1074084"/>
            <a:ext cx="4772018" cy="3050905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 rotWithShape="1">
          <a:blip r:embed="rId3"/>
          <a:srcRect l="2750" t="2290" r="2230" b="2960"/>
          <a:stretch>
            <a:fillRect/>
          </a:stretch>
        </p:blipFill>
        <p:spPr>
          <a:xfrm>
            <a:off x="6585626" y="1074083"/>
            <a:ext cx="4015094" cy="479522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543050" y="4391978"/>
            <a:ext cx="4552950" cy="14068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/>
              <a:t>                       더 쇼킹 립 블러</a:t>
            </a:r>
          </a:p>
          <a:p>
            <a:pPr lvl="0">
              <a:defRPr/>
            </a:pPr>
            <a:endParaRPr lang="en-US" altLang="ko-KR"/>
          </a:p>
          <a:p>
            <a:pPr lvl="0">
              <a:defRPr/>
            </a:pPr>
            <a:r>
              <a:rPr lang="ko-KR" altLang="en-US" sz="1700"/>
              <a:t>첫 발림은 워터 젤리처럼 촉촉하게 발리고 마무리는 블러 한 듯 </a:t>
            </a:r>
          </a:p>
          <a:p>
            <a:pPr lvl="0">
              <a:defRPr/>
            </a:pPr>
            <a:r>
              <a:rPr lang="ko-KR" altLang="en-US" sz="1700"/>
              <a:t>보송 하게 변하는 반전 텍스쳐의 립 제품 </a:t>
            </a:r>
          </a:p>
        </p:txBody>
      </p:sp>
      <p:sp>
        <p:nvSpPr>
          <p:cNvPr id="7" name="사각형: 둥근 모서리 6"/>
          <p:cNvSpPr/>
          <p:nvPr/>
        </p:nvSpPr>
        <p:spPr>
          <a:xfrm>
            <a:off x="1266833" y="4240194"/>
            <a:ext cx="4829167" cy="1780896"/>
          </a:xfrm>
          <a:prstGeom prst="roundRect">
            <a:avLst>
              <a:gd name="adj" fmla="val 16667"/>
            </a:avLst>
          </a:prstGeom>
          <a:noFill/>
          <a:ln w="1270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8" name="TextBox 7"/>
          <p:cNvSpPr txBox="1"/>
          <p:nvPr/>
        </p:nvSpPr>
        <p:spPr>
          <a:xfrm>
            <a:off x="1266833" y="647150"/>
            <a:ext cx="51440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/>
              <a:t>2)</a:t>
            </a:r>
            <a:r>
              <a:rPr lang="ko-KR" altLang="en-US"/>
              <a:t>색조 제품 </a:t>
            </a:r>
            <a:r>
              <a:rPr lang="en-US" altLang="ko-KR"/>
              <a:t>– </a:t>
            </a:r>
            <a:r>
              <a:rPr lang="ko-KR" altLang="en-US"/>
              <a:t>립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787432" y="5682224"/>
            <a:ext cx="1362258" cy="2707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1200"/>
              <a:t>모델사용제품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450686B-1B0A-4195-A5A3-71137C341C55}"/>
              </a:ext>
            </a:extLst>
          </p:cNvPr>
          <p:cNvSpPr txBox="1"/>
          <p:nvPr/>
        </p:nvSpPr>
        <p:spPr>
          <a:xfrm>
            <a:off x="9902758" y="6517532"/>
            <a:ext cx="386188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dirty="0"/>
              <a:t>&lt;</a:t>
            </a:r>
            <a:r>
              <a:rPr lang="ko-KR" altLang="en-US" sz="1000" dirty="0"/>
              <a:t>출처</a:t>
            </a:r>
            <a:r>
              <a:rPr lang="en-US" altLang="ko-KR" sz="1000" dirty="0"/>
              <a:t>-</a:t>
            </a:r>
            <a:r>
              <a:rPr lang="ko-KR" altLang="en-US" sz="1000" dirty="0" err="1"/>
              <a:t>토니스트리트</a:t>
            </a:r>
            <a:r>
              <a:rPr lang="ko-KR" altLang="en-US" sz="1000" dirty="0"/>
              <a:t> 공식 홈페이지</a:t>
            </a:r>
            <a:r>
              <a:rPr lang="en-US" altLang="ko-KR" sz="1000" dirty="0"/>
              <a:t>&gt;</a:t>
            </a:r>
            <a:endParaRPr lang="ko-KR" altLang="en-US" sz="10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직선 연결선 15"/>
          <p:cNvCxnSpPr/>
          <p:nvPr/>
        </p:nvCxnSpPr>
        <p:spPr>
          <a:xfrm>
            <a:off x="622300" y="1143000"/>
            <a:ext cx="5701660" cy="0"/>
          </a:xfrm>
          <a:prstGeom prst="line">
            <a:avLst/>
          </a:prstGeom>
          <a:ln w="38100">
            <a:solidFill>
              <a:srgbClr val="FF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734411" y="602719"/>
            <a:ext cx="2459328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/>
            </a:pPr>
            <a:r>
              <a:rPr lang="ko-KR" altLang="en-US" sz="2800" b="1" dirty="0" err="1">
                <a:ln w="1905"/>
                <a:solidFill>
                  <a:srgbClr val="FF339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HY엽서M" pitchFamily="18" charset="-127"/>
                <a:ea typeface="HY엽서M" pitchFamily="18" charset="-127"/>
              </a:rPr>
              <a:t>에뛰드</a:t>
            </a:r>
            <a:r>
              <a:rPr lang="ko-KR" altLang="en-US" sz="2800" b="1" dirty="0">
                <a:ln w="1905"/>
                <a:solidFill>
                  <a:srgbClr val="FF339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HY엽서M" pitchFamily="18" charset="-127"/>
                <a:ea typeface="HY엽서M" pitchFamily="18" charset="-127"/>
              </a:rPr>
              <a:t> 하우스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980417" y="2350330"/>
            <a:ext cx="2492713" cy="6433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/>
            </a:pPr>
            <a:endParaRPr sz="3600">
              <a:solidFill>
                <a:srgbClr val="554F4D"/>
              </a:solidFill>
              <a:latin typeface="HY엽서M" pitchFamily="18" charset="-127"/>
              <a:ea typeface="HY엽서M" pitchFamily="18" charset="-127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51736" y="2677580"/>
            <a:ext cx="363774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en-US" altLang="ko-KR" sz="2200" dirty="0">
                <a:solidFill>
                  <a:srgbClr val="554F4D"/>
                </a:solidFill>
                <a:latin typeface="HY엽서M" pitchFamily="18" charset="-127"/>
                <a:ea typeface="HY엽서M" pitchFamily="18" charset="-127"/>
              </a:rPr>
              <a:t>1)</a:t>
            </a:r>
            <a:r>
              <a:rPr lang="ko-KR" altLang="en-US" sz="2200" dirty="0">
                <a:solidFill>
                  <a:srgbClr val="554F4D"/>
                </a:solidFill>
                <a:latin typeface="HY엽서M" pitchFamily="18" charset="-127"/>
                <a:ea typeface="HY엽서M" pitchFamily="18" charset="-127"/>
              </a:rPr>
              <a:t> </a:t>
            </a:r>
            <a:r>
              <a:rPr lang="ko-KR" altLang="en-US" sz="2200" b="1" dirty="0">
                <a:solidFill>
                  <a:srgbClr val="554F4D"/>
                </a:solidFill>
                <a:latin typeface="HY엽서M" pitchFamily="18" charset="-127"/>
                <a:ea typeface="HY엽서M" pitchFamily="18" charset="-127"/>
              </a:rPr>
              <a:t>기초제품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70986" y="3106247"/>
            <a:ext cx="451300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l">
              <a:buFont typeface="Arial" pitchFamily="34" charset="0"/>
              <a:buChar char="•"/>
            </a:pPr>
            <a:r>
              <a:rPr lang="ko-KR" altLang="en-US" sz="2000" dirty="0">
                <a:solidFill>
                  <a:srgbClr val="554F4D"/>
                </a:solidFill>
                <a:latin typeface="HY엽서M" pitchFamily="18" charset="-127"/>
                <a:ea typeface="HY엽서M" pitchFamily="18" charset="-127"/>
              </a:rPr>
              <a:t>외부 자극으로 열 받은 피부를 진정시키는 저 자극 약산성 토너</a:t>
            </a:r>
            <a:endParaRPr lang="en-US" altLang="ko-KR" sz="2000" dirty="0">
              <a:solidFill>
                <a:srgbClr val="554F4D"/>
              </a:solidFill>
              <a:latin typeface="HY엽서M" pitchFamily="18" charset="-127"/>
              <a:ea typeface="HY엽서M" pitchFamily="18" charset="-127"/>
            </a:endParaRPr>
          </a:p>
          <a:p>
            <a:pPr marL="571500" indent="-571500" algn="l">
              <a:buFont typeface="Arial" pitchFamily="34" charset="0"/>
              <a:buChar char="•"/>
            </a:pPr>
            <a:r>
              <a:rPr lang="ko-KR" altLang="en-US" sz="2000" dirty="0">
                <a:solidFill>
                  <a:srgbClr val="554F4D"/>
                </a:solidFill>
                <a:latin typeface="HY엽서M" pitchFamily="18" charset="-127"/>
                <a:ea typeface="HY엽서M" pitchFamily="18" charset="-127"/>
              </a:rPr>
              <a:t>유 수분  밸런스 </a:t>
            </a:r>
            <a:r>
              <a:rPr lang="ko-KR" altLang="en-US" sz="2000" dirty="0" err="1">
                <a:solidFill>
                  <a:srgbClr val="554F4D"/>
                </a:solidFill>
                <a:latin typeface="HY엽서M" pitchFamily="18" charset="-127"/>
                <a:ea typeface="HY엽서M" pitchFamily="18" charset="-127"/>
              </a:rPr>
              <a:t>케어</a:t>
            </a:r>
            <a:r>
              <a:rPr lang="ko-KR" altLang="en-US" sz="2000" dirty="0">
                <a:solidFill>
                  <a:srgbClr val="554F4D"/>
                </a:solidFill>
                <a:latin typeface="HY엽서M" pitchFamily="18" charset="-127"/>
                <a:ea typeface="HY엽서M" pitchFamily="18" charset="-127"/>
              </a:rPr>
              <a:t> 보습 크림</a:t>
            </a:r>
            <a:endParaRPr lang="en-US" altLang="ko-KR" sz="2000" dirty="0">
              <a:solidFill>
                <a:srgbClr val="554F4D"/>
              </a:solidFill>
              <a:latin typeface="HY엽서M" pitchFamily="18" charset="-127"/>
              <a:ea typeface="HY엽서M" pitchFamily="18" charset="-127"/>
            </a:endParaRPr>
          </a:p>
          <a:p>
            <a:pPr marL="571500" indent="-571500" algn="l">
              <a:buFont typeface="Arial" pitchFamily="34" charset="0"/>
              <a:buChar char="•"/>
            </a:pPr>
            <a:r>
              <a:rPr lang="ko-KR" altLang="en-US" sz="2000" dirty="0">
                <a:solidFill>
                  <a:srgbClr val="554F4D"/>
                </a:solidFill>
                <a:latin typeface="HY엽서M" pitchFamily="18" charset="-127"/>
                <a:ea typeface="HY엽서M" pitchFamily="18" charset="-127"/>
              </a:rPr>
              <a:t>외부 자극과 건조함에 지친 피부를 편안하게 진정시켜 주는 수분 진정 크림</a:t>
            </a:r>
            <a:endParaRPr lang="en-US" altLang="ko-KR" sz="2000" dirty="0">
              <a:solidFill>
                <a:srgbClr val="554F4D"/>
              </a:solidFill>
              <a:latin typeface="HY엽서M" pitchFamily="18" charset="-127"/>
              <a:ea typeface="HY엽서M" pitchFamily="18" charset="-127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3525" y="3603140"/>
            <a:ext cx="2219635" cy="2172003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91" r="7727"/>
          <a:stretch/>
        </p:blipFill>
        <p:spPr>
          <a:xfrm>
            <a:off x="6323960" y="1459015"/>
            <a:ext cx="1291771" cy="4450074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9050" y="2276706"/>
            <a:ext cx="1629775" cy="3598074"/>
          </a:xfrm>
          <a:prstGeom prst="rect">
            <a:avLst/>
          </a:prstGeom>
        </p:spPr>
      </p:pic>
      <p:sp>
        <p:nvSpPr>
          <p:cNvPr id="15" name="사각형: 둥근 모서리 28">
            <a:extLst>
              <a:ext uri="{FF2B5EF4-FFF2-40B4-BE49-F238E27FC236}">
                <a16:creationId xmlns:a16="http://schemas.microsoft.com/office/drawing/2014/main" id="{11CABEF9-61AE-4D82-8628-C8BDE6BE4C51}"/>
              </a:ext>
            </a:extLst>
          </p:cNvPr>
          <p:cNvSpPr/>
          <p:nvPr/>
        </p:nvSpPr>
        <p:spPr>
          <a:xfrm>
            <a:off x="437745" y="2350330"/>
            <a:ext cx="5340888" cy="2866563"/>
          </a:xfrm>
          <a:prstGeom prst="roundRect">
            <a:avLst/>
          </a:prstGeom>
          <a:noFill/>
          <a:ln>
            <a:solidFill>
              <a:srgbClr val="FF3399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en-US" altLang="ko-KR" sz="1500" dirty="0">
              <a:ln w="0"/>
              <a:solidFill>
                <a:schemeClr val="tx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0806567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그룹 18"/>
          <p:cNvGrpSpPr/>
          <p:nvPr/>
        </p:nvGrpSpPr>
        <p:grpSpPr>
          <a:xfrm>
            <a:off x="670567" y="1641535"/>
            <a:ext cx="5663132" cy="4357310"/>
            <a:chOff x="651303" y="1564532"/>
            <a:chExt cx="5663132" cy="4357310"/>
          </a:xfrm>
        </p:grpSpPr>
        <p:grpSp>
          <p:nvGrpSpPr>
            <p:cNvPr id="11" name="그룹 1"/>
            <p:cNvGrpSpPr/>
            <p:nvPr/>
          </p:nvGrpSpPr>
          <p:grpSpPr>
            <a:xfrm>
              <a:off x="951559" y="2350342"/>
              <a:ext cx="4991193" cy="700000"/>
              <a:chOff x="5643094" y="1627498"/>
              <a:chExt cx="5372700" cy="816052"/>
            </a:xfrm>
          </p:grpSpPr>
          <p:sp>
            <p:nvSpPr>
              <p:cNvPr id="13" name="TextBox 4"/>
              <p:cNvSpPr txBox="1"/>
              <p:nvPr/>
            </p:nvSpPr>
            <p:spPr>
              <a:xfrm>
                <a:off x="5643094" y="1627498"/>
                <a:ext cx="5270525" cy="452093"/>
              </a:xfrm>
              <a:prstGeom prst="rect">
                <a:avLst/>
              </a:prstGeom>
              <a:noFill/>
            </p:spPr>
            <p:txBody>
              <a:bodyPr wrap="square" anchor="t">
                <a:spAutoFit/>
              </a:bodyPr>
              <a:lstStyle/>
              <a:p>
                <a:pPr algn="just">
                  <a:lnSpc>
                    <a:spcPct val="120000"/>
                  </a:lnSpc>
                  <a:defRPr/>
                </a:pPr>
                <a:endParaRPr lang="ko-KR" altLang="en-US" sz="1600">
                  <a:latin typeface="HY엽서M"/>
                  <a:ea typeface="HY엽서M"/>
                </a:endParaRPr>
              </a:p>
            </p:txBody>
          </p:sp>
          <p:sp>
            <p:nvSpPr>
              <p:cNvPr id="14" name="TextBox 5"/>
              <p:cNvSpPr txBox="1"/>
              <p:nvPr/>
            </p:nvSpPr>
            <p:spPr>
              <a:xfrm>
                <a:off x="5784998" y="1761822"/>
                <a:ext cx="5230796" cy="68172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:endParaRPr lang="ko-KR" altLang="en-US" sz="3200">
                  <a:solidFill>
                    <a:schemeClr val="bg2">
                      <a:lumMod val="25000"/>
                    </a:schemeClr>
                  </a:solidFill>
                  <a:latin typeface="HY엽서M"/>
                  <a:ea typeface="HY엽서M"/>
                </a:endParaRPr>
              </a:p>
            </p:txBody>
          </p:sp>
        </p:grpSp>
        <p:sp>
          <p:nvSpPr>
            <p:cNvPr id="16" name="TextBox 15"/>
            <p:cNvSpPr txBox="1"/>
            <p:nvPr/>
          </p:nvSpPr>
          <p:spPr>
            <a:xfrm>
              <a:off x="882582" y="1564532"/>
              <a:ext cx="2492713" cy="64336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>
                <a:defRPr/>
              </a:pPr>
              <a:endParaRPr sz="3600">
                <a:solidFill>
                  <a:srgbClr val="554F4D"/>
                </a:solidFill>
                <a:latin typeface="HY엽서M"/>
                <a:ea typeface="HY엽서M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715147" y="1886213"/>
              <a:ext cx="3637740" cy="4161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>
                <a:defRPr/>
              </a:pPr>
              <a:r>
                <a:rPr lang="en-US" altLang="ko-KR" sz="2200">
                  <a:solidFill>
                    <a:srgbClr val="554F4D"/>
                  </a:solidFill>
                  <a:latin typeface="HY엽서M"/>
                  <a:ea typeface="HY엽서M"/>
                </a:rPr>
                <a:t>2)</a:t>
              </a:r>
              <a:r>
                <a:rPr lang="ko-KR" altLang="en-US" sz="2200">
                  <a:solidFill>
                    <a:srgbClr val="554F4D"/>
                  </a:solidFill>
                  <a:latin typeface="HY엽서M"/>
                  <a:ea typeface="HY엽서M"/>
                </a:rPr>
                <a:t>색조 화장품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651303" y="2478090"/>
              <a:ext cx="5663132" cy="344375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457200" indent="-457200" algn="l">
                <a:buAutoNum type="arabicParenBoth"/>
                <a:defRPr/>
              </a:pPr>
              <a:r>
                <a:rPr lang="ko-KR" altLang="en-US" sz="2000">
                  <a:solidFill>
                    <a:srgbClr val="554F4D"/>
                  </a:solidFill>
                  <a:latin typeface="HY엽서M"/>
                  <a:ea typeface="HY엽서M"/>
                </a:rPr>
                <a:t>파운데이션</a:t>
              </a:r>
            </a:p>
            <a:p>
              <a:pPr algn="l">
                <a:defRPr/>
              </a:pPr>
              <a:endParaRPr lang="en-US" altLang="ko-KR" sz="2000">
                <a:solidFill>
                  <a:srgbClr val="554F4D"/>
                </a:solidFill>
                <a:latin typeface="HY엽서M"/>
                <a:ea typeface="HY엽서M"/>
              </a:endParaRPr>
            </a:p>
            <a:p>
              <a:pPr marL="342900" indent="-342900" algn="l">
                <a:buFont typeface="Arial"/>
                <a:buChar char="•"/>
                <a:defRPr/>
              </a:pPr>
              <a:r>
                <a:rPr lang="en-US" altLang="ko-KR" sz="2000">
                  <a:solidFill>
                    <a:srgbClr val="554F4D"/>
                  </a:solidFill>
                  <a:latin typeface="HY엽서M"/>
                  <a:ea typeface="HY엽서M"/>
                </a:rPr>
                <a:t> </a:t>
              </a:r>
              <a:r>
                <a:rPr lang="ko-KR" altLang="en-US" sz="2000">
                  <a:solidFill>
                    <a:srgbClr val="554F4D"/>
                  </a:solidFill>
                  <a:latin typeface="HY엽서M"/>
                  <a:ea typeface="HY엽서M"/>
                </a:rPr>
                <a:t>즉각적인 커버력</a:t>
              </a:r>
            </a:p>
            <a:p>
              <a:pPr algn="l">
                <a:defRPr/>
              </a:pPr>
              <a:r>
                <a:rPr lang="en-US" altLang="ko-KR" sz="2000">
                  <a:solidFill>
                    <a:srgbClr val="554F4D"/>
                  </a:solidFill>
                  <a:latin typeface="HY엽서M"/>
                  <a:ea typeface="HY엽서M"/>
                </a:rPr>
                <a:t>   (</a:t>
              </a:r>
              <a:r>
                <a:rPr lang="ko-KR" altLang="en-US" sz="2000">
                  <a:solidFill>
                    <a:srgbClr val="554F4D"/>
                  </a:solidFill>
                  <a:latin typeface="HY엽서M"/>
                  <a:ea typeface="HY엽서M"/>
                </a:rPr>
                <a:t>얇지만 결점 없는 피부를 연출해주는 커버력</a:t>
              </a:r>
              <a:r>
                <a:rPr lang="en-US" altLang="ko-KR" sz="2000">
                  <a:solidFill>
                    <a:srgbClr val="554F4D"/>
                  </a:solidFill>
                  <a:latin typeface="HY엽서M"/>
                  <a:ea typeface="HY엽서M"/>
                </a:rPr>
                <a:t>)</a:t>
              </a:r>
            </a:p>
            <a:p>
              <a:pPr marL="342900" indent="-342900" algn="l">
                <a:buFont typeface="Arial"/>
                <a:buChar char="•"/>
                <a:defRPr/>
              </a:pPr>
              <a:r>
                <a:rPr lang="en-US" altLang="ko-KR" sz="2000">
                  <a:solidFill>
                    <a:srgbClr val="554F4D"/>
                  </a:solidFill>
                  <a:latin typeface="HY엽서M"/>
                  <a:ea typeface="HY엽서M"/>
                </a:rPr>
                <a:t>24</a:t>
              </a:r>
              <a:r>
                <a:rPr lang="ko-KR" altLang="en-US" sz="2000">
                  <a:solidFill>
                    <a:srgbClr val="554F4D"/>
                  </a:solidFill>
                  <a:latin typeface="HY엽서M"/>
                  <a:ea typeface="HY엽서M"/>
                </a:rPr>
                <a:t>시간 커버 지속력</a:t>
              </a:r>
            </a:p>
            <a:p>
              <a:pPr algn="l">
                <a:defRPr/>
              </a:pPr>
              <a:r>
                <a:rPr lang="en-US" altLang="ko-KR" sz="2000">
                  <a:solidFill>
                    <a:srgbClr val="554F4D"/>
                  </a:solidFill>
                  <a:latin typeface="HY엽서M"/>
                  <a:ea typeface="HY엽서M"/>
                </a:rPr>
                <a:t>    (</a:t>
              </a:r>
              <a:r>
                <a:rPr lang="ko-KR" altLang="en-US" sz="2000">
                  <a:solidFill>
                    <a:srgbClr val="554F4D"/>
                  </a:solidFill>
                  <a:latin typeface="HY엽서M"/>
                  <a:ea typeface="HY엽서M"/>
                </a:rPr>
                <a:t>오래도록 무너짐 없이 지속</a:t>
              </a:r>
              <a:r>
                <a:rPr lang="en-US" altLang="ko-KR" sz="2000">
                  <a:solidFill>
                    <a:srgbClr val="554F4D"/>
                  </a:solidFill>
                  <a:latin typeface="HY엽서M"/>
                  <a:ea typeface="HY엽서M"/>
                </a:rPr>
                <a:t>)</a:t>
              </a:r>
            </a:p>
            <a:p>
              <a:pPr marL="342900" indent="-342900" algn="l">
                <a:buFont typeface="Arial"/>
                <a:buChar char="•"/>
                <a:defRPr/>
              </a:pPr>
              <a:r>
                <a:rPr lang="ko-KR" altLang="en-US" sz="2000">
                  <a:solidFill>
                    <a:srgbClr val="554F4D"/>
                  </a:solidFill>
                  <a:latin typeface="HY엽서M"/>
                  <a:ea typeface="HY엽서M"/>
                </a:rPr>
                <a:t>내 피부 같은 밀착력</a:t>
              </a:r>
            </a:p>
            <a:p>
              <a:pPr algn="l">
                <a:defRPr/>
              </a:pPr>
              <a:r>
                <a:rPr lang="en-US" altLang="ko-KR" sz="2000">
                  <a:solidFill>
                    <a:srgbClr val="554F4D"/>
                  </a:solidFill>
                  <a:latin typeface="HY엽서M"/>
                  <a:ea typeface="HY엽서M"/>
                </a:rPr>
                <a:t>    (</a:t>
              </a:r>
              <a:r>
                <a:rPr lang="ko-KR" altLang="en-US" sz="2000">
                  <a:solidFill>
                    <a:srgbClr val="554F4D"/>
                  </a:solidFill>
                  <a:latin typeface="HY엽서M"/>
                  <a:ea typeface="HY엽서M"/>
                </a:rPr>
                <a:t>묻어남이나 찍힘이 적은 밀착 커버</a:t>
              </a:r>
              <a:r>
                <a:rPr lang="en-US" altLang="ko-KR" sz="2000">
                  <a:solidFill>
                    <a:srgbClr val="554F4D"/>
                  </a:solidFill>
                  <a:latin typeface="HY엽서M"/>
                  <a:ea typeface="HY엽서M"/>
                </a:rPr>
                <a:t>)</a:t>
              </a:r>
            </a:p>
            <a:p>
              <a:pPr algn="l">
                <a:defRPr/>
              </a:pPr>
              <a:endParaRPr lang="en-US" altLang="ko-KR" sz="2000">
                <a:solidFill>
                  <a:srgbClr val="554F4D"/>
                </a:solidFill>
                <a:latin typeface="HY엽서M"/>
                <a:ea typeface="HY엽서M"/>
              </a:endParaRPr>
            </a:p>
            <a:p>
              <a:pPr marL="342900" indent="-342900" algn="l">
                <a:buFont typeface="Arial"/>
                <a:buChar char="•"/>
                <a:defRPr/>
              </a:pPr>
              <a:endParaRPr lang="en-US" altLang="ko-KR" sz="2000">
                <a:solidFill>
                  <a:srgbClr val="554F4D"/>
                </a:solidFill>
                <a:latin typeface="HY엽서M"/>
                <a:ea typeface="HY엽서M"/>
              </a:endParaRPr>
            </a:p>
            <a:p>
              <a:pPr marL="342900" indent="-342900" algn="l">
                <a:buFont typeface="Arial"/>
                <a:buChar char="•"/>
                <a:defRPr/>
              </a:pPr>
              <a:endParaRPr lang="en-US" altLang="ko-KR" sz="2000">
                <a:solidFill>
                  <a:srgbClr val="554F4D"/>
                </a:solidFill>
                <a:latin typeface="HY엽서M"/>
                <a:ea typeface="HY엽서M"/>
              </a:endParaRPr>
            </a:p>
          </p:txBody>
        </p:sp>
      </p:grpSp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6560457" y="4464816"/>
            <a:ext cx="5512932" cy="1962424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 rotWithShape="1">
          <a:blip r:embed="rId3"/>
          <a:srcRect t="6790"/>
          <a:stretch>
            <a:fillRect/>
          </a:stretch>
        </p:blipFill>
        <p:spPr>
          <a:xfrm>
            <a:off x="6908799" y="804971"/>
            <a:ext cx="5050972" cy="3589054"/>
          </a:xfrm>
          <a:prstGeom prst="rect">
            <a:avLst/>
          </a:prstGeom>
        </p:spPr>
      </p:pic>
      <p:cxnSp>
        <p:nvCxnSpPr>
          <p:cNvPr id="20" name="직선 연결선 19"/>
          <p:cNvCxnSpPr/>
          <p:nvPr/>
        </p:nvCxnSpPr>
        <p:spPr>
          <a:xfrm>
            <a:off x="622300" y="1143000"/>
            <a:ext cx="5701660" cy="0"/>
          </a:xfrm>
          <a:prstGeom prst="line">
            <a:avLst/>
          </a:prstGeom>
          <a:ln w="38100">
            <a:solidFill>
              <a:srgbClr val="FF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734411" y="602719"/>
            <a:ext cx="2395504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/>
            </a:pPr>
            <a:r>
              <a:rPr lang="ko-KR" altLang="en-US" sz="2800" b="1">
                <a:ln w="1905"/>
                <a:solidFill>
                  <a:srgbClr val="FF339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HY엽서M"/>
                <a:ea typeface="HY엽서M"/>
              </a:rPr>
              <a:t>에뛰드 하우스</a:t>
            </a:r>
            <a:endParaRPr lang="ko-KR" altLang="en-US" sz="2800" b="1">
              <a:solidFill>
                <a:srgbClr val="FF3399"/>
              </a:solidFill>
              <a:latin typeface="HY엽서M"/>
              <a:ea typeface="HY엽서M"/>
            </a:endParaRPr>
          </a:p>
        </p:txBody>
      </p:sp>
      <p:sp>
        <p:nvSpPr>
          <p:cNvPr id="22" name="사각형: 둥근 모서리 28"/>
          <p:cNvSpPr/>
          <p:nvPr/>
        </p:nvSpPr>
        <p:spPr>
          <a:xfrm>
            <a:off x="341937" y="1747414"/>
            <a:ext cx="6059037" cy="3575358"/>
          </a:xfrm>
          <a:prstGeom prst="roundRect">
            <a:avLst>
              <a:gd name="adj" fmla="val 16667"/>
            </a:avLst>
          </a:prstGeom>
          <a:noFill/>
          <a:ln>
            <a:solidFill>
              <a:srgbClr val="FF3399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>
              <a:defRPr/>
            </a:pPr>
            <a:endParaRPr lang="en-US" altLang="ko-KR" sz="1500">
              <a:ln w="0"/>
              <a:solidFill>
                <a:schemeClr val="tx1"/>
              </a:solidFill>
              <a:latin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그룹 8"/>
          <p:cNvGrpSpPr/>
          <p:nvPr/>
        </p:nvGrpSpPr>
        <p:grpSpPr>
          <a:xfrm>
            <a:off x="799392" y="1564532"/>
            <a:ext cx="9516026" cy="1485794"/>
            <a:chOff x="882582" y="1564532"/>
            <a:chExt cx="9516026" cy="1485794"/>
          </a:xfrm>
        </p:grpSpPr>
        <p:sp>
          <p:nvSpPr>
            <p:cNvPr id="18" name="TextBox 5"/>
            <p:cNvSpPr txBox="1"/>
            <p:nvPr/>
          </p:nvSpPr>
          <p:spPr>
            <a:xfrm>
              <a:off x="1083387" y="2465551"/>
              <a:ext cx="4859366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>
                <a:defRPr/>
              </a:pPr>
              <a:endParaRPr lang="ko-KR" altLang="en-US" sz="3200">
                <a:solidFill>
                  <a:schemeClr val="bg2">
                    <a:lumMod val="25000"/>
                  </a:schemeClr>
                </a:solidFill>
                <a:latin typeface="HY엽서M"/>
                <a:ea typeface="HY엽서M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882582" y="1564532"/>
              <a:ext cx="2492713" cy="64336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>
                <a:defRPr/>
              </a:pPr>
              <a:endParaRPr sz="3600">
                <a:solidFill>
                  <a:srgbClr val="554F4D"/>
                </a:solidFill>
                <a:latin typeface="HY엽서M"/>
                <a:ea typeface="HY엽서M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6760868" y="1670769"/>
              <a:ext cx="3637740" cy="4308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>
                <a:defRPr/>
              </a:pPr>
              <a:r>
                <a:rPr lang="en-US" altLang="ko-KR" sz="2200">
                  <a:solidFill>
                    <a:srgbClr val="554F4D"/>
                  </a:solidFill>
                  <a:latin typeface="HY엽서M"/>
                  <a:ea typeface="HY엽서M"/>
                </a:rPr>
                <a:t>(2)</a:t>
              </a:r>
              <a:r>
                <a:rPr lang="ko-KR" altLang="en-US" sz="2200">
                  <a:solidFill>
                    <a:srgbClr val="554F4D"/>
                  </a:solidFill>
                  <a:latin typeface="HY엽서M"/>
                  <a:ea typeface="HY엽서M"/>
                </a:rPr>
                <a:t>아이메이크업</a:t>
              </a:r>
            </a:p>
          </p:txBody>
        </p:sp>
      </p:grpSp>
      <p:pic>
        <p:nvPicPr>
          <p:cNvPr id="21" name="그림 20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0" y="1318474"/>
            <a:ext cx="3641535" cy="4285343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6677677" y="2327463"/>
            <a:ext cx="5304581" cy="25569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  <a:defRPr/>
            </a:pPr>
            <a:r>
              <a:rPr lang="ko-KR" altLang="en-US">
                <a:solidFill>
                  <a:srgbClr val="554F4D"/>
                </a:solidFill>
                <a:latin typeface="HY엽서M"/>
                <a:ea typeface="HY엽서M"/>
              </a:rPr>
              <a:t>베이스 컬러 </a:t>
            </a:r>
            <a:r>
              <a:rPr lang="en-US" altLang="ko-KR">
                <a:solidFill>
                  <a:srgbClr val="554F4D"/>
                </a:solidFill>
                <a:latin typeface="HY엽서M"/>
                <a:ea typeface="HY엽서M"/>
              </a:rPr>
              <a:t>: </a:t>
            </a:r>
            <a:r>
              <a:rPr lang="ko-KR" altLang="en-US">
                <a:solidFill>
                  <a:srgbClr val="554F4D"/>
                </a:solidFill>
                <a:latin typeface="HY엽서M"/>
                <a:ea typeface="HY엽서M"/>
              </a:rPr>
              <a:t>봄 딸기라떼</a:t>
            </a:r>
            <a:r>
              <a:rPr lang="en-US" altLang="ko-KR">
                <a:solidFill>
                  <a:srgbClr val="554F4D"/>
                </a:solidFill>
                <a:latin typeface="HY엽서M"/>
                <a:ea typeface="HY엽서M"/>
              </a:rPr>
              <a:t>(</a:t>
            </a:r>
            <a:r>
              <a:rPr lang="ko-KR" altLang="en-US">
                <a:solidFill>
                  <a:srgbClr val="554F4D"/>
                </a:solidFill>
                <a:latin typeface="HY엽서M"/>
                <a:ea typeface="HY엽서M"/>
              </a:rPr>
              <a:t>연핑크</a:t>
            </a:r>
            <a:r>
              <a:rPr lang="en-US" altLang="ko-KR">
                <a:solidFill>
                  <a:srgbClr val="554F4D"/>
                </a:solidFill>
                <a:latin typeface="HY엽서M"/>
                <a:ea typeface="HY엽서M"/>
              </a:rPr>
              <a:t>)</a:t>
            </a:r>
          </a:p>
          <a:p>
            <a:pPr algn="l">
              <a:lnSpc>
                <a:spcPct val="150000"/>
              </a:lnSpc>
              <a:defRPr/>
            </a:pPr>
            <a:r>
              <a:rPr lang="ko-KR" altLang="en-US">
                <a:solidFill>
                  <a:srgbClr val="554F4D"/>
                </a:solidFill>
                <a:latin typeface="HY엽서M"/>
                <a:ea typeface="HY엽서M"/>
              </a:rPr>
              <a:t>메인 컬러 </a:t>
            </a:r>
            <a:r>
              <a:rPr lang="en-US" altLang="ko-KR">
                <a:solidFill>
                  <a:srgbClr val="554F4D"/>
                </a:solidFill>
                <a:latin typeface="HY엽서M"/>
                <a:ea typeface="HY엽서M"/>
              </a:rPr>
              <a:t>: </a:t>
            </a:r>
            <a:r>
              <a:rPr lang="ko-KR" altLang="en-US">
                <a:solidFill>
                  <a:srgbClr val="554F4D"/>
                </a:solidFill>
                <a:latin typeface="HY엽서M"/>
                <a:ea typeface="HY엽서M"/>
              </a:rPr>
              <a:t>오늘이 만개날</a:t>
            </a:r>
            <a:r>
              <a:rPr lang="en-US" altLang="ko-KR">
                <a:solidFill>
                  <a:srgbClr val="554F4D"/>
                </a:solidFill>
                <a:latin typeface="HY엽서M"/>
                <a:ea typeface="HY엽서M"/>
              </a:rPr>
              <a:t>(</a:t>
            </a:r>
            <a:r>
              <a:rPr lang="ko-KR" altLang="en-US">
                <a:solidFill>
                  <a:srgbClr val="554F4D"/>
                </a:solidFill>
                <a:latin typeface="HY엽서M"/>
                <a:ea typeface="HY엽서M"/>
              </a:rPr>
              <a:t>진한핑크</a:t>
            </a:r>
            <a:r>
              <a:rPr lang="en-US" altLang="ko-KR">
                <a:solidFill>
                  <a:srgbClr val="554F4D"/>
                </a:solidFill>
                <a:latin typeface="HY엽서M"/>
                <a:ea typeface="HY엽서M"/>
              </a:rPr>
              <a:t>)</a:t>
            </a:r>
          </a:p>
          <a:p>
            <a:pPr algn="l">
              <a:lnSpc>
                <a:spcPct val="150000"/>
              </a:lnSpc>
              <a:defRPr/>
            </a:pPr>
            <a:r>
              <a:rPr lang="ko-KR" altLang="en-US">
                <a:solidFill>
                  <a:srgbClr val="554F4D"/>
                </a:solidFill>
                <a:latin typeface="HY엽서M"/>
                <a:ea typeface="HY엽서M"/>
              </a:rPr>
              <a:t>포인트 컬러 </a:t>
            </a:r>
            <a:r>
              <a:rPr lang="en-US" altLang="ko-KR">
                <a:solidFill>
                  <a:srgbClr val="554F4D"/>
                </a:solidFill>
                <a:latin typeface="HY엽서M"/>
                <a:ea typeface="HY엽서M"/>
              </a:rPr>
              <a:t>: </a:t>
            </a:r>
            <a:r>
              <a:rPr lang="ko-KR" altLang="en-US">
                <a:solidFill>
                  <a:srgbClr val="554F4D"/>
                </a:solidFill>
                <a:latin typeface="HY엽서M"/>
                <a:ea typeface="HY엽서M"/>
              </a:rPr>
              <a:t>그윽한 눈빛준비</a:t>
            </a:r>
            <a:r>
              <a:rPr lang="en-US" altLang="ko-KR">
                <a:solidFill>
                  <a:srgbClr val="554F4D"/>
                </a:solidFill>
                <a:latin typeface="HY엽서M"/>
                <a:ea typeface="HY엽서M"/>
              </a:rPr>
              <a:t>(</a:t>
            </a:r>
            <a:r>
              <a:rPr lang="ko-KR" altLang="en-US">
                <a:solidFill>
                  <a:srgbClr val="554F4D"/>
                </a:solidFill>
                <a:latin typeface="HY엽서M"/>
                <a:ea typeface="HY엽서M"/>
              </a:rPr>
              <a:t>브라운</a:t>
            </a:r>
            <a:r>
              <a:rPr lang="en-US" altLang="ko-KR">
                <a:solidFill>
                  <a:srgbClr val="554F4D"/>
                </a:solidFill>
                <a:latin typeface="HY엽서M"/>
                <a:ea typeface="HY엽서M"/>
              </a:rPr>
              <a:t>)</a:t>
            </a:r>
          </a:p>
          <a:p>
            <a:pPr algn="l">
              <a:lnSpc>
                <a:spcPct val="150000"/>
              </a:lnSpc>
              <a:defRPr/>
            </a:pPr>
            <a:r>
              <a:rPr lang="ko-KR" altLang="en-US">
                <a:solidFill>
                  <a:srgbClr val="554F4D"/>
                </a:solidFill>
                <a:latin typeface="HY엽서M"/>
                <a:ea typeface="HY엽서M"/>
              </a:rPr>
              <a:t>하이라이트 컬러 </a:t>
            </a:r>
            <a:r>
              <a:rPr lang="en-US" altLang="ko-KR">
                <a:solidFill>
                  <a:srgbClr val="554F4D"/>
                </a:solidFill>
                <a:latin typeface="HY엽서M"/>
                <a:ea typeface="HY엽서M"/>
              </a:rPr>
              <a:t>: </a:t>
            </a:r>
            <a:r>
              <a:rPr lang="ko-KR" altLang="en-US">
                <a:solidFill>
                  <a:srgbClr val="554F4D"/>
                </a:solidFill>
                <a:latin typeface="HY엽서M"/>
                <a:ea typeface="HY엽서M"/>
              </a:rPr>
              <a:t>팝콘 터진 벚꽃 송이</a:t>
            </a:r>
            <a:r>
              <a:rPr lang="en-US" altLang="ko-KR">
                <a:solidFill>
                  <a:srgbClr val="554F4D"/>
                </a:solidFill>
                <a:latin typeface="HY엽서M"/>
                <a:ea typeface="HY엽서M"/>
              </a:rPr>
              <a:t>(</a:t>
            </a:r>
            <a:r>
              <a:rPr lang="ko-KR" altLang="en-US">
                <a:solidFill>
                  <a:srgbClr val="554F4D"/>
                </a:solidFill>
                <a:latin typeface="HY엽서M"/>
                <a:ea typeface="HY엽서M"/>
              </a:rPr>
              <a:t>펄 화이트</a:t>
            </a:r>
            <a:r>
              <a:rPr lang="en-US" altLang="ko-KR">
                <a:solidFill>
                  <a:srgbClr val="554F4D"/>
                </a:solidFill>
                <a:latin typeface="HY엽서M"/>
                <a:ea typeface="HY엽서M"/>
              </a:rPr>
              <a:t>)</a:t>
            </a:r>
          </a:p>
          <a:p>
            <a:pPr algn="l">
              <a:lnSpc>
                <a:spcPct val="150000"/>
              </a:lnSpc>
              <a:defRPr/>
            </a:pPr>
            <a:r>
              <a:rPr lang="ko-KR" altLang="en-US">
                <a:solidFill>
                  <a:srgbClr val="554F4D"/>
                </a:solidFill>
                <a:latin typeface="HY엽서M"/>
                <a:ea typeface="HY엽서M"/>
              </a:rPr>
              <a:t>마스카라 </a:t>
            </a:r>
            <a:r>
              <a:rPr lang="en-US" altLang="ko-KR">
                <a:solidFill>
                  <a:srgbClr val="554F4D"/>
                </a:solidFill>
                <a:latin typeface="HY엽서M"/>
                <a:ea typeface="HY엽서M"/>
              </a:rPr>
              <a:t>: </a:t>
            </a:r>
            <a:r>
              <a:rPr lang="ko-KR" altLang="en-US">
                <a:solidFill>
                  <a:srgbClr val="554F4D"/>
                </a:solidFill>
                <a:latin typeface="HY엽서M"/>
                <a:ea typeface="HY엽서M"/>
              </a:rPr>
              <a:t>불륨픽스마스카라</a:t>
            </a:r>
            <a:r>
              <a:rPr lang="en-US" altLang="ko-KR">
                <a:solidFill>
                  <a:srgbClr val="554F4D"/>
                </a:solidFill>
                <a:latin typeface="HY엽서M"/>
                <a:ea typeface="HY엽서M"/>
              </a:rPr>
              <a:t>(</a:t>
            </a:r>
            <a:r>
              <a:rPr lang="ko-KR" altLang="en-US">
                <a:solidFill>
                  <a:srgbClr val="554F4D"/>
                </a:solidFill>
                <a:latin typeface="HY엽서M"/>
                <a:ea typeface="HY엽서M"/>
              </a:rPr>
              <a:t>벚꽃 브라운</a:t>
            </a:r>
            <a:r>
              <a:rPr lang="en-US" altLang="ko-KR">
                <a:solidFill>
                  <a:srgbClr val="554F4D"/>
                </a:solidFill>
                <a:latin typeface="HY엽서M"/>
                <a:ea typeface="HY엽서M"/>
              </a:rPr>
              <a:t>)</a:t>
            </a:r>
          </a:p>
          <a:p>
            <a:pPr marL="0" indent="0" algn="l" defTabSz="914400" rtl="0" eaLnBrk="1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endParaRPr lang="ko-KR" altLang="en-US">
              <a:solidFill>
                <a:srgbClr val="554F4D"/>
              </a:solidFill>
              <a:latin typeface="HY엽서M"/>
              <a:ea typeface="HY엽서M"/>
            </a:endParaRPr>
          </a:p>
        </p:txBody>
      </p:sp>
      <p:pic>
        <p:nvPicPr>
          <p:cNvPr id="24" name="그림 23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3631294" y="3224160"/>
            <a:ext cx="2804141" cy="2088731"/>
          </a:xfrm>
          <a:prstGeom prst="rect">
            <a:avLst/>
          </a:prstGeom>
        </p:spPr>
      </p:pic>
      <p:pic>
        <p:nvPicPr>
          <p:cNvPr id="25" name="그림 24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10305" y="5603817"/>
            <a:ext cx="5096587" cy="1038370"/>
          </a:xfrm>
          <a:prstGeom prst="rect">
            <a:avLst/>
          </a:prstGeom>
        </p:spPr>
      </p:pic>
      <p:cxnSp>
        <p:nvCxnSpPr>
          <p:cNvPr id="15" name="직선 연결선 14"/>
          <p:cNvCxnSpPr/>
          <p:nvPr/>
        </p:nvCxnSpPr>
        <p:spPr>
          <a:xfrm>
            <a:off x="622300" y="1143000"/>
            <a:ext cx="5701660" cy="0"/>
          </a:xfrm>
          <a:prstGeom prst="line">
            <a:avLst/>
          </a:prstGeom>
          <a:ln w="38100">
            <a:solidFill>
              <a:srgbClr val="FF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734411" y="602719"/>
            <a:ext cx="2395504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/>
            </a:pPr>
            <a:r>
              <a:rPr lang="ko-KR" altLang="en-US" sz="2800" b="1">
                <a:ln w="1905"/>
                <a:solidFill>
                  <a:srgbClr val="FF339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HY엽서M"/>
                <a:ea typeface="HY엽서M"/>
              </a:rPr>
              <a:t>에뛰드 하우스</a:t>
            </a:r>
            <a:endParaRPr lang="ko-KR" altLang="en-US" sz="2800" b="1">
              <a:solidFill>
                <a:srgbClr val="FF3399"/>
              </a:solidFill>
              <a:latin typeface="HY엽서M"/>
              <a:ea typeface="HY엽서M"/>
            </a:endParaRPr>
          </a:p>
        </p:txBody>
      </p:sp>
      <p:sp>
        <p:nvSpPr>
          <p:cNvPr id="20" name="사각형: 둥근 모서리 28"/>
          <p:cNvSpPr/>
          <p:nvPr/>
        </p:nvSpPr>
        <p:spPr>
          <a:xfrm>
            <a:off x="6445676" y="1564532"/>
            <a:ext cx="5494446" cy="3304722"/>
          </a:xfrm>
          <a:prstGeom prst="roundRect">
            <a:avLst>
              <a:gd name="adj" fmla="val 16667"/>
            </a:avLst>
          </a:prstGeom>
          <a:noFill/>
          <a:ln>
            <a:solidFill>
              <a:srgbClr val="FF3399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>
              <a:defRPr/>
            </a:pPr>
            <a:endParaRPr lang="en-US" altLang="ko-KR" sz="1500">
              <a:ln w="0"/>
              <a:solidFill>
                <a:schemeClr val="tx1"/>
              </a:solidFill>
              <a:latin typeface="+mn-ea"/>
            </a:endParaRPr>
          </a:p>
        </p:txBody>
      </p:sp>
      <p:pic>
        <p:nvPicPr>
          <p:cNvPr id="26" name="그림 25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5178547" y="5280865"/>
            <a:ext cx="1445712" cy="139278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그룹 38"/>
          <p:cNvGrpSpPr/>
          <p:nvPr/>
        </p:nvGrpSpPr>
        <p:grpSpPr>
          <a:xfrm>
            <a:off x="456979" y="1305179"/>
            <a:ext cx="5320448" cy="583115"/>
            <a:chOff x="622300" y="1373097"/>
            <a:chExt cx="5320448" cy="1677230"/>
          </a:xfrm>
        </p:grpSpPr>
        <p:sp>
          <p:nvSpPr>
            <p:cNvPr id="46" name="TextBox 5"/>
            <p:cNvSpPr txBox="1"/>
            <p:nvPr/>
          </p:nvSpPr>
          <p:spPr>
            <a:xfrm>
              <a:off x="1083386" y="2465552"/>
              <a:ext cx="4859362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>
                <a:defRPr/>
              </a:pPr>
              <a:endParaRPr lang="ko-KR" altLang="en-US" sz="3200">
                <a:solidFill>
                  <a:schemeClr val="bg2">
                    <a:lumMod val="25000"/>
                  </a:schemeClr>
                </a:solidFill>
                <a:latin typeface="HY엽서M"/>
                <a:ea typeface="HY엽서M"/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882582" y="1564532"/>
              <a:ext cx="2492713" cy="64336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>
                <a:defRPr/>
              </a:pPr>
              <a:endParaRPr sz="3600">
                <a:solidFill>
                  <a:srgbClr val="554F4D"/>
                </a:solidFill>
                <a:latin typeface="HY엽서M"/>
                <a:ea typeface="HY엽서M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622300" y="1373097"/>
              <a:ext cx="3637739" cy="11992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>
                <a:defRPr/>
              </a:pPr>
              <a:r>
                <a:rPr lang="en-US" altLang="ko-KR" sz="2200">
                  <a:solidFill>
                    <a:srgbClr val="554F4D"/>
                  </a:solidFill>
                  <a:latin typeface="HY엽서M"/>
                  <a:ea typeface="HY엽서M"/>
                </a:rPr>
                <a:t>(3) </a:t>
              </a:r>
              <a:r>
                <a:rPr lang="ko-KR" altLang="en-US" sz="2200">
                  <a:solidFill>
                    <a:srgbClr val="554F4D"/>
                  </a:solidFill>
                  <a:latin typeface="HY엽서M"/>
                  <a:ea typeface="HY엽서M"/>
                </a:rPr>
                <a:t>볼 메이크업</a:t>
              </a:r>
            </a:p>
          </p:txBody>
        </p:sp>
      </p:grpSp>
      <p:cxnSp>
        <p:nvCxnSpPr>
          <p:cNvPr id="28" name="직선 연결선 27"/>
          <p:cNvCxnSpPr/>
          <p:nvPr/>
        </p:nvCxnSpPr>
        <p:spPr>
          <a:xfrm>
            <a:off x="622300" y="1143000"/>
            <a:ext cx="5701660" cy="0"/>
          </a:xfrm>
          <a:prstGeom prst="line">
            <a:avLst/>
          </a:prstGeom>
          <a:ln w="38100">
            <a:solidFill>
              <a:srgbClr val="FF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734411" y="602719"/>
            <a:ext cx="2395504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/>
            </a:pPr>
            <a:r>
              <a:rPr lang="ko-KR" altLang="en-US" sz="2800" b="1">
                <a:ln w="1905"/>
                <a:solidFill>
                  <a:srgbClr val="FF339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HY엽서M"/>
                <a:ea typeface="HY엽서M"/>
              </a:rPr>
              <a:t>에뛰드 하우스</a:t>
            </a:r>
            <a:endParaRPr lang="ko-KR" altLang="en-US" sz="2800" b="1">
              <a:solidFill>
                <a:srgbClr val="FF3399"/>
              </a:solidFill>
              <a:latin typeface="HY엽서M"/>
              <a:ea typeface="HY엽서M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880294" y="4560632"/>
            <a:ext cx="2406855" cy="314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1500" b="1">
                <a:latin typeface="HY엽서L"/>
                <a:ea typeface="HY엽서L"/>
              </a:rPr>
              <a:t>너한테만 끌리나봄</a:t>
            </a:r>
            <a:r>
              <a:rPr lang="en-US" altLang="ko-KR" sz="1500" b="1">
                <a:latin typeface="HY엽서L"/>
                <a:ea typeface="HY엽서L"/>
              </a:rPr>
              <a:t>(</a:t>
            </a:r>
            <a:r>
              <a:rPr lang="ko-KR" altLang="en-US" sz="1500" b="1">
                <a:latin typeface="HY엽서L"/>
                <a:ea typeface="HY엽서L"/>
              </a:rPr>
              <a:t>핑크</a:t>
            </a:r>
            <a:r>
              <a:rPr lang="en-US" altLang="ko-KR" sz="1500" b="1">
                <a:latin typeface="HY엽서L"/>
                <a:ea typeface="HY엽서L"/>
              </a:rPr>
              <a:t>)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3832532" y="4565854"/>
            <a:ext cx="2550243" cy="3185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1500" b="1">
                <a:latin typeface="HY엽서L"/>
                <a:ea typeface="HY엽서L"/>
              </a:rPr>
              <a:t>우리둘이통하나봄</a:t>
            </a:r>
            <a:r>
              <a:rPr lang="en-US" altLang="ko-KR" sz="1500" b="1">
                <a:latin typeface="HY엽서L"/>
                <a:ea typeface="HY엽서L"/>
              </a:rPr>
              <a:t>(</a:t>
            </a:r>
            <a:r>
              <a:rPr lang="ko-KR" altLang="en-US" sz="1500" b="1">
                <a:latin typeface="HY엽서L"/>
                <a:ea typeface="HY엽서L"/>
              </a:rPr>
              <a:t>핑크코랄</a:t>
            </a:r>
            <a:r>
              <a:rPr lang="en-US" altLang="ko-KR" sz="1500" b="1">
                <a:latin typeface="HY엽서L"/>
                <a:ea typeface="HY엽서L"/>
              </a:rPr>
              <a:t>)</a:t>
            </a:r>
          </a:p>
        </p:txBody>
      </p:sp>
      <p:pic>
        <p:nvPicPr>
          <p:cNvPr id="57" name="그림 56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6690456" y="2137203"/>
            <a:ext cx="5091868" cy="2317303"/>
          </a:xfrm>
          <a:prstGeom prst="rect">
            <a:avLst/>
          </a:prstGeom>
        </p:spPr>
      </p:pic>
      <p:sp>
        <p:nvSpPr>
          <p:cNvPr id="58" name="TextBox 57"/>
          <p:cNvSpPr txBox="1"/>
          <p:nvPr/>
        </p:nvSpPr>
        <p:spPr>
          <a:xfrm>
            <a:off x="6659306" y="1687870"/>
            <a:ext cx="696452" cy="3676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>
                <a:latin typeface="HY엽서L"/>
                <a:ea typeface="HY엽서L"/>
              </a:rPr>
              <a:t>발색</a:t>
            </a:r>
          </a:p>
        </p:txBody>
      </p:sp>
      <p:pic>
        <p:nvPicPr>
          <p:cNvPr id="59" name="그림 58"/>
          <p:cNvPicPr/>
          <p:nvPr/>
        </p:nvPicPr>
        <p:blipFill rotWithShape="1">
          <a:blip r:embed="rId3">
            <a:lum/>
          </a:blip>
          <a:srcRect/>
          <a:stretch>
            <a:fillRect/>
          </a:stretch>
        </p:blipFill>
        <p:spPr>
          <a:xfrm>
            <a:off x="706628" y="2428684"/>
            <a:ext cx="5630418" cy="200063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19926" y="1083372"/>
            <a:ext cx="3637740" cy="4196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en-US" altLang="ko-KR" sz="2200">
                <a:solidFill>
                  <a:srgbClr val="554F4D"/>
                </a:solidFill>
                <a:latin typeface="HY엽서M"/>
                <a:ea typeface="HY엽서M"/>
              </a:rPr>
              <a:t>(4) </a:t>
            </a:r>
            <a:r>
              <a:rPr lang="ko-KR" altLang="en-US" sz="2200">
                <a:solidFill>
                  <a:srgbClr val="554F4D"/>
                </a:solidFill>
                <a:latin typeface="HY엽서M"/>
                <a:ea typeface="HY엽서M"/>
              </a:rPr>
              <a:t>립 메이크업</a:t>
            </a:r>
          </a:p>
        </p:txBody>
      </p:sp>
      <p:cxnSp>
        <p:nvCxnSpPr>
          <p:cNvPr id="8" name="직선 연결선 7"/>
          <p:cNvCxnSpPr/>
          <p:nvPr/>
        </p:nvCxnSpPr>
        <p:spPr>
          <a:xfrm>
            <a:off x="595469" y="928352"/>
            <a:ext cx="5701660" cy="0"/>
          </a:xfrm>
          <a:prstGeom prst="line">
            <a:avLst/>
          </a:prstGeom>
          <a:ln w="38100">
            <a:solidFill>
              <a:srgbClr val="FF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627087" y="307578"/>
            <a:ext cx="2398053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/>
            </a:pPr>
            <a:r>
              <a:rPr lang="ko-KR" altLang="en-US" sz="2800" b="1">
                <a:ln w="1905"/>
                <a:solidFill>
                  <a:srgbClr val="FF339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HY엽서M"/>
                <a:ea typeface="HY엽서M"/>
              </a:rPr>
              <a:t>에뛰드 하우스</a:t>
            </a:r>
            <a:endParaRPr lang="ko-KR" altLang="en-US" sz="2800" b="1">
              <a:solidFill>
                <a:srgbClr val="FF3399"/>
              </a:solidFill>
              <a:latin typeface="HY엽서M"/>
              <a:ea typeface="HY엽서M"/>
            </a:endParaRPr>
          </a:p>
        </p:txBody>
      </p:sp>
      <p:pic>
        <p:nvPicPr>
          <p:cNvPr id="12" name="그림 11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5024657" y="2614754"/>
            <a:ext cx="2632128" cy="3954429"/>
          </a:xfrm>
          <a:prstGeom prst="rect">
            <a:avLst/>
          </a:prstGeom>
        </p:spPr>
      </p:pic>
      <p:pic>
        <p:nvPicPr>
          <p:cNvPr id="13" name="그림 12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502610" y="5000539"/>
            <a:ext cx="3788424" cy="1609346"/>
          </a:xfrm>
          <a:prstGeom prst="rect">
            <a:avLst/>
          </a:prstGeom>
        </p:spPr>
      </p:pic>
      <p:pic>
        <p:nvPicPr>
          <p:cNvPr id="14" name="그림 13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437624" y="2566504"/>
            <a:ext cx="4499685" cy="2349689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31651" y="2087449"/>
            <a:ext cx="3490653" cy="3585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>
                <a:latin typeface="HY엽서M"/>
                <a:ea typeface="HY엽서M"/>
              </a:rPr>
              <a:t>하트 블라썸 베러 립스톡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601713" y="2118601"/>
            <a:ext cx="2319127" cy="3661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>
                <a:latin typeface="HY엽서M"/>
                <a:ea typeface="HY엽서M"/>
              </a:rPr>
              <a:t>베러립스톡</a:t>
            </a:r>
            <a:r>
              <a:rPr lang="en-US" altLang="ko-KR">
                <a:latin typeface="HY엽서M"/>
                <a:ea typeface="HY엽서M"/>
              </a:rPr>
              <a:t>-</a:t>
            </a:r>
            <a:r>
              <a:rPr lang="ko-KR" altLang="en-US">
                <a:latin typeface="HY엽서M"/>
                <a:ea typeface="HY엽서M"/>
              </a:rPr>
              <a:t>벨벳</a:t>
            </a:r>
          </a:p>
        </p:txBody>
      </p:sp>
      <p:pic>
        <p:nvPicPr>
          <p:cNvPr id="20" name="그림 19"/>
          <p:cNvPicPr>
            <a:picLocks noChangeAspect="1"/>
          </p:cNvPicPr>
          <p:nvPr/>
        </p:nvPicPr>
        <p:blipFill rotWithShape="1">
          <a:blip r:embed="rId5"/>
          <a:srcRect l="42180"/>
          <a:stretch>
            <a:fillRect/>
          </a:stretch>
        </p:blipFill>
        <p:spPr>
          <a:xfrm>
            <a:off x="7852334" y="2560244"/>
            <a:ext cx="1881602" cy="1737510"/>
          </a:xfrm>
          <a:prstGeom prst="rect">
            <a:avLst/>
          </a:prstGeom>
        </p:spPr>
      </p:pic>
      <p:pic>
        <p:nvPicPr>
          <p:cNvPr id="21" name="그림 20"/>
          <p:cNvPicPr>
            <a:picLocks noChangeAspect="1"/>
          </p:cNvPicPr>
          <p:nvPr/>
        </p:nvPicPr>
        <p:blipFill rotWithShape="1">
          <a:blip r:embed="rId6"/>
          <a:stretch>
            <a:fillRect/>
          </a:stretch>
        </p:blipFill>
        <p:spPr>
          <a:xfrm>
            <a:off x="9767884" y="2546005"/>
            <a:ext cx="2283657" cy="2775705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1032986" y="4675177"/>
            <a:ext cx="3096563" cy="3664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b="1">
                <a:latin typeface="HY엽서L"/>
                <a:ea typeface="HY엽서L"/>
              </a:rPr>
              <a:t>더 선명하게 밀착되는 텍스처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118113" y="5319202"/>
            <a:ext cx="3937580" cy="365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b="1">
                <a:latin typeface="HY엽서L"/>
                <a:ea typeface="HY엽서L"/>
              </a:rPr>
              <a:t>더 부드럽게 밀착되는 벨벳 텍스처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4E1BD">
            <a:alpha val="25098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>
            <a:extLst>
              <a:ext uri="{FF2B5EF4-FFF2-40B4-BE49-F238E27FC236}">
                <a16:creationId xmlns:a16="http://schemas.microsoft.com/office/drawing/2014/main" id="{76B2E914-7057-42CB-B622-43429D077A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8343" y="474545"/>
            <a:ext cx="4928291" cy="103578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latinLnBrk="0"/>
            <a:r>
              <a:rPr lang="en-US" altLang="ko-KR" dirty="0">
                <a:latin typeface="Arial Rounded MT Bold" panose="020F0704030504030204" pitchFamily="34" charset="0"/>
                <a:ea typeface="휴먼둥근헤드라인" panose="02030504000101010101" pitchFamily="18" charset="-127"/>
              </a:rPr>
              <a:t>TONYMOLY</a:t>
            </a:r>
          </a:p>
        </p:txBody>
      </p:sp>
      <p:sp>
        <p:nvSpPr>
          <p:cNvPr id="29" name="사각형: 둥근 모서리 28">
            <a:extLst>
              <a:ext uri="{FF2B5EF4-FFF2-40B4-BE49-F238E27FC236}">
                <a16:creationId xmlns:a16="http://schemas.microsoft.com/office/drawing/2014/main" id="{11CABEF9-61AE-4D82-8628-C8BDE6BE4C51}"/>
              </a:ext>
            </a:extLst>
          </p:cNvPr>
          <p:cNvSpPr/>
          <p:nvPr/>
        </p:nvSpPr>
        <p:spPr>
          <a:xfrm>
            <a:off x="865038" y="2086975"/>
            <a:ext cx="5394858" cy="1152943"/>
          </a:xfrm>
          <a:prstGeom prst="roundRect">
            <a:avLst/>
          </a:prstGeom>
          <a:noFill/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ko-KR" altLang="en-US" sz="1500" b="1" dirty="0">
                <a:ln w="0"/>
                <a:solidFill>
                  <a:schemeClr val="tx1"/>
                </a:solidFill>
                <a:latin typeface="+mn-ea"/>
              </a:rPr>
              <a:t>더 그린 티 </a:t>
            </a:r>
            <a:r>
              <a:rPr lang="ko-KR" altLang="en-US" sz="1500" b="1" dirty="0" err="1">
                <a:ln w="0"/>
                <a:solidFill>
                  <a:schemeClr val="tx1"/>
                </a:solidFill>
                <a:latin typeface="+mn-ea"/>
              </a:rPr>
              <a:t>트루</a:t>
            </a:r>
            <a:r>
              <a:rPr lang="ko-KR" altLang="en-US" sz="1500" b="1" dirty="0">
                <a:ln w="0"/>
                <a:solidFill>
                  <a:schemeClr val="tx1"/>
                </a:solidFill>
                <a:latin typeface="+mn-ea"/>
              </a:rPr>
              <a:t> </a:t>
            </a:r>
            <a:r>
              <a:rPr lang="ko-KR" altLang="en-US" sz="1500" b="1" dirty="0" err="1">
                <a:ln w="0"/>
                <a:solidFill>
                  <a:schemeClr val="tx1"/>
                </a:solidFill>
                <a:latin typeface="+mn-ea"/>
              </a:rPr>
              <a:t>바이옴</a:t>
            </a:r>
            <a:r>
              <a:rPr lang="ko-KR" altLang="en-US" sz="1500" b="1" dirty="0">
                <a:ln w="0"/>
                <a:solidFill>
                  <a:schemeClr val="tx1"/>
                </a:solidFill>
                <a:latin typeface="+mn-ea"/>
              </a:rPr>
              <a:t> 수분 토너</a:t>
            </a:r>
            <a:endParaRPr lang="en-US" altLang="ko-KR" sz="1500" b="1" dirty="0">
              <a:ln w="0"/>
              <a:solidFill>
                <a:schemeClr val="tx1"/>
              </a:solidFill>
              <a:latin typeface="+mn-ea"/>
            </a:endParaRPr>
          </a:p>
          <a:p>
            <a:pPr algn="ctr"/>
            <a:endParaRPr lang="en-US" altLang="ko-KR" sz="1500" dirty="0">
              <a:ln w="0"/>
              <a:solidFill>
                <a:schemeClr val="tx1"/>
              </a:solidFill>
              <a:latin typeface="+mn-ea"/>
            </a:endParaRPr>
          </a:p>
          <a:p>
            <a:pPr algn="ctr"/>
            <a:r>
              <a:rPr lang="ko-KR" altLang="en-US" sz="1500" dirty="0">
                <a:ln w="0"/>
                <a:solidFill>
                  <a:schemeClr val="tx1"/>
                </a:solidFill>
                <a:latin typeface="+mn-ea"/>
              </a:rPr>
              <a:t>보성 녹차추출물이 메마르지 않게  밀도 있는 촉촉함으로 채워 주는 수분 토너</a:t>
            </a:r>
            <a:endParaRPr lang="en-US" altLang="ko-KR" sz="1500" dirty="0">
              <a:ln w="0"/>
              <a:solidFill>
                <a:schemeClr val="tx1"/>
              </a:solidFill>
              <a:latin typeface="+mn-ea"/>
            </a:endParaRPr>
          </a:p>
        </p:txBody>
      </p:sp>
      <p:sp>
        <p:nvSpPr>
          <p:cNvPr id="31" name="사각형: 둥근 모서리 30">
            <a:extLst>
              <a:ext uri="{FF2B5EF4-FFF2-40B4-BE49-F238E27FC236}">
                <a16:creationId xmlns:a16="http://schemas.microsoft.com/office/drawing/2014/main" id="{DABFD6C3-9C58-4EE8-B320-5FF78F66B368}"/>
              </a:ext>
            </a:extLst>
          </p:cNvPr>
          <p:cNvSpPr/>
          <p:nvPr/>
        </p:nvSpPr>
        <p:spPr>
          <a:xfrm>
            <a:off x="865038" y="3348310"/>
            <a:ext cx="5394857" cy="1355481"/>
          </a:xfrm>
          <a:prstGeom prst="roundRect">
            <a:avLst>
              <a:gd name="adj" fmla="val 17370"/>
            </a:avLst>
          </a:prstGeom>
          <a:noFill/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b="1" dirty="0">
              <a:solidFill>
                <a:schemeClr val="tx1"/>
              </a:solidFill>
            </a:endParaRPr>
          </a:p>
        </p:txBody>
      </p:sp>
      <p:sp>
        <p:nvSpPr>
          <p:cNvPr id="35" name="사각형: 둥근 모서리 34">
            <a:extLst>
              <a:ext uri="{FF2B5EF4-FFF2-40B4-BE49-F238E27FC236}">
                <a16:creationId xmlns:a16="http://schemas.microsoft.com/office/drawing/2014/main" id="{5744F04F-E74E-4DE3-AC63-FF28A24B4B75}"/>
              </a:ext>
            </a:extLst>
          </p:cNvPr>
          <p:cNvSpPr/>
          <p:nvPr/>
        </p:nvSpPr>
        <p:spPr>
          <a:xfrm>
            <a:off x="865761" y="4812182"/>
            <a:ext cx="5394857" cy="1355480"/>
          </a:xfrm>
          <a:prstGeom prst="roundRect">
            <a:avLst/>
          </a:prstGeom>
          <a:noFill/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sz="1500" dirty="0">
              <a:solidFill>
                <a:schemeClr val="tx1"/>
              </a:solidFill>
            </a:endParaRPr>
          </a:p>
          <a:p>
            <a:pPr algn="ctr"/>
            <a:r>
              <a:rPr lang="ko-KR" altLang="en-US" sz="1500" b="1" dirty="0">
                <a:ln w="0"/>
                <a:solidFill>
                  <a:schemeClr val="tx1"/>
                </a:solidFill>
                <a:latin typeface="+mn-ea"/>
              </a:rPr>
              <a:t>더 그린 티 </a:t>
            </a:r>
            <a:r>
              <a:rPr lang="ko-KR" altLang="en-US" sz="1500" b="1" dirty="0" err="1">
                <a:ln w="0"/>
                <a:solidFill>
                  <a:schemeClr val="tx1"/>
                </a:solidFill>
                <a:latin typeface="+mn-ea"/>
              </a:rPr>
              <a:t>트루</a:t>
            </a:r>
            <a:r>
              <a:rPr lang="ko-KR" altLang="en-US" sz="1500" b="1" dirty="0">
                <a:ln w="0"/>
                <a:solidFill>
                  <a:schemeClr val="tx1"/>
                </a:solidFill>
                <a:latin typeface="+mn-ea"/>
              </a:rPr>
              <a:t> </a:t>
            </a:r>
            <a:r>
              <a:rPr lang="ko-KR" altLang="en-US" sz="1500" b="1" dirty="0" err="1">
                <a:ln w="0"/>
                <a:solidFill>
                  <a:schemeClr val="tx1"/>
                </a:solidFill>
                <a:latin typeface="+mn-ea"/>
              </a:rPr>
              <a:t>바이옴</a:t>
            </a:r>
            <a:r>
              <a:rPr lang="ko-KR" altLang="en-US" sz="1500" b="1" dirty="0">
                <a:ln w="0"/>
                <a:solidFill>
                  <a:schemeClr val="tx1"/>
                </a:solidFill>
                <a:latin typeface="+mn-ea"/>
              </a:rPr>
              <a:t> 크림</a:t>
            </a:r>
            <a:endParaRPr lang="en-US" altLang="ko-KR" sz="1500" b="1" dirty="0">
              <a:ln w="0"/>
              <a:solidFill>
                <a:schemeClr val="tx1"/>
              </a:solidFill>
              <a:latin typeface="+mn-ea"/>
            </a:endParaRPr>
          </a:p>
          <a:p>
            <a:pPr algn="ctr"/>
            <a:endParaRPr lang="en-US" altLang="ko-KR" sz="1500" dirty="0">
              <a:ln w="0"/>
              <a:solidFill>
                <a:schemeClr val="tx1"/>
              </a:solidFill>
              <a:latin typeface="+mn-ea"/>
            </a:endParaRPr>
          </a:p>
          <a:p>
            <a:pPr algn="ctr"/>
            <a:r>
              <a:rPr lang="ko-KR" altLang="en-US" sz="1500" dirty="0">
                <a:ln w="0"/>
                <a:solidFill>
                  <a:schemeClr val="tx1"/>
                </a:solidFill>
                <a:latin typeface="+mn-ea"/>
              </a:rPr>
              <a:t>외부스트레스에 대한 피부 힘을 길러주는</a:t>
            </a:r>
            <a:endParaRPr lang="en-US" altLang="ko-KR" sz="1500" dirty="0">
              <a:ln w="0"/>
              <a:solidFill>
                <a:schemeClr val="tx1"/>
              </a:solidFill>
              <a:latin typeface="+mn-ea"/>
            </a:endParaRPr>
          </a:p>
          <a:p>
            <a:pPr algn="ctr"/>
            <a:r>
              <a:rPr lang="ko-KR" altLang="en-US" sz="1500" dirty="0" err="1">
                <a:ln w="0"/>
                <a:solidFill>
                  <a:schemeClr val="tx1"/>
                </a:solidFill>
                <a:latin typeface="+mn-ea"/>
              </a:rPr>
              <a:t>멜팅</a:t>
            </a:r>
            <a:r>
              <a:rPr lang="ko-KR" altLang="en-US" sz="1500" dirty="0">
                <a:ln w="0"/>
                <a:solidFill>
                  <a:schemeClr val="tx1"/>
                </a:solidFill>
                <a:latin typeface="+mn-ea"/>
              </a:rPr>
              <a:t> 텍스처의 산뜻한 크림</a:t>
            </a:r>
            <a:endParaRPr lang="en-US" altLang="ko-KR" sz="1500" dirty="0">
              <a:ln w="0"/>
              <a:solidFill>
                <a:schemeClr val="tx1"/>
              </a:solidFill>
              <a:latin typeface="+mn-ea"/>
            </a:endParaRPr>
          </a:p>
          <a:p>
            <a:pPr algn="ctr"/>
            <a:r>
              <a:rPr lang="ko-KR" altLang="en-US" dirty="0"/>
              <a:t>쫀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4408503-47ED-48A4-9C53-CD3B4F785561}"/>
              </a:ext>
            </a:extLst>
          </p:cNvPr>
          <p:cNvSpPr txBox="1"/>
          <p:nvPr/>
        </p:nvSpPr>
        <p:spPr>
          <a:xfrm>
            <a:off x="799377" y="1454201"/>
            <a:ext cx="37814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/>
              <a:t>1) </a:t>
            </a:r>
            <a:r>
              <a:rPr lang="ko-KR" altLang="en-US" sz="2000" b="1" dirty="0"/>
              <a:t>기초 제품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D70261D8-03EC-41BB-A52E-04C7CF4C765D}"/>
              </a:ext>
            </a:extLst>
          </p:cNvPr>
          <p:cNvSpPr txBox="1"/>
          <p:nvPr/>
        </p:nvSpPr>
        <p:spPr>
          <a:xfrm>
            <a:off x="795203" y="3348310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altLang="ko-KR" b="1" dirty="0">
              <a:solidFill>
                <a:schemeClr val="tx1"/>
              </a:solidFill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2828E3A5-A231-4138-9094-1FCEF6CA0106}"/>
              </a:ext>
            </a:extLst>
          </p:cNvPr>
          <p:cNvSpPr txBox="1"/>
          <p:nvPr/>
        </p:nvSpPr>
        <p:spPr>
          <a:xfrm>
            <a:off x="1055755" y="3519520"/>
            <a:ext cx="4850879" cy="12926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1500" b="1" dirty="0">
                <a:solidFill>
                  <a:schemeClr val="tx1"/>
                </a:solidFill>
                <a:latin typeface="+mn-ea"/>
              </a:rPr>
              <a:t>더 그린 티 </a:t>
            </a:r>
            <a:r>
              <a:rPr lang="ko-KR" altLang="en-US" sz="1500" b="1" dirty="0" err="1">
                <a:solidFill>
                  <a:schemeClr val="tx1"/>
                </a:solidFill>
                <a:latin typeface="+mn-ea"/>
              </a:rPr>
              <a:t>트루</a:t>
            </a:r>
            <a:r>
              <a:rPr lang="ko-KR" altLang="en-US" sz="1500" b="1" dirty="0">
                <a:solidFill>
                  <a:schemeClr val="tx1"/>
                </a:solidFill>
                <a:latin typeface="+mn-ea"/>
              </a:rPr>
              <a:t> </a:t>
            </a:r>
            <a:r>
              <a:rPr lang="ko-KR" altLang="en-US" sz="1500" b="1" dirty="0" err="1">
                <a:solidFill>
                  <a:schemeClr val="tx1"/>
                </a:solidFill>
                <a:latin typeface="+mn-ea"/>
              </a:rPr>
              <a:t>바이옴</a:t>
            </a:r>
            <a:r>
              <a:rPr lang="ko-KR" altLang="en-US" sz="1500" b="1" dirty="0">
                <a:solidFill>
                  <a:schemeClr val="tx1"/>
                </a:solidFill>
                <a:latin typeface="+mn-ea"/>
              </a:rPr>
              <a:t> 수분 에센스</a:t>
            </a:r>
            <a:r>
              <a:rPr lang="en-US" altLang="ko-KR" sz="1500" b="1" dirty="0">
                <a:solidFill>
                  <a:schemeClr val="tx1"/>
                </a:solidFill>
                <a:latin typeface="+mn-ea"/>
              </a:rPr>
              <a:t>/</a:t>
            </a:r>
            <a:r>
              <a:rPr lang="ko-KR" altLang="en-US" sz="1500" b="1" dirty="0" err="1">
                <a:solidFill>
                  <a:schemeClr val="tx1"/>
                </a:solidFill>
                <a:latin typeface="+mn-ea"/>
              </a:rPr>
              <a:t>에멀전</a:t>
            </a:r>
            <a:endParaRPr lang="en-US" altLang="ko-KR" sz="1500" b="1" dirty="0">
              <a:solidFill>
                <a:schemeClr val="tx1"/>
              </a:solidFill>
              <a:latin typeface="+mn-ea"/>
            </a:endParaRPr>
          </a:p>
          <a:p>
            <a:pPr algn="ctr"/>
            <a:endParaRPr lang="en-US" altLang="ko-KR" sz="1500" dirty="0">
              <a:latin typeface="+mn-ea"/>
            </a:endParaRPr>
          </a:p>
          <a:p>
            <a:pPr algn="ctr"/>
            <a:r>
              <a:rPr lang="ko-KR" altLang="en-US" sz="1500" dirty="0">
                <a:solidFill>
                  <a:schemeClr val="tx1"/>
                </a:solidFill>
                <a:latin typeface="+mn-ea"/>
              </a:rPr>
              <a:t>거칠고 생기 잃은 피부에 차오르는 수분감으로 </a:t>
            </a:r>
            <a:endParaRPr lang="en-US" altLang="ko-KR" sz="1500" dirty="0">
              <a:solidFill>
                <a:schemeClr val="tx1"/>
              </a:solidFill>
              <a:latin typeface="+mn-ea"/>
            </a:endParaRPr>
          </a:p>
          <a:p>
            <a:pPr algn="ctr"/>
            <a:r>
              <a:rPr lang="ko-KR" altLang="en-US" sz="1500" dirty="0">
                <a:solidFill>
                  <a:schemeClr val="tx1"/>
                </a:solidFill>
                <a:latin typeface="+mn-ea"/>
              </a:rPr>
              <a:t>피부 유 수분 밸런스 조절</a:t>
            </a:r>
            <a:endParaRPr lang="en-US" altLang="ko-KR" sz="1500" dirty="0">
              <a:solidFill>
                <a:schemeClr val="tx1"/>
              </a:solidFill>
              <a:latin typeface="+mn-ea"/>
            </a:endParaRPr>
          </a:p>
          <a:p>
            <a:endParaRPr lang="en-US" altLang="ko-KR" b="1" dirty="0">
              <a:solidFill>
                <a:schemeClr val="tx1"/>
              </a:solidFill>
            </a:endParaRPr>
          </a:p>
        </p:txBody>
      </p:sp>
      <p:pic>
        <p:nvPicPr>
          <p:cNvPr id="61" name="내용 개체 틀 60" descr="텍스트, 세면도구, 로션, 피부용크림이(가) 표시된 사진&#10;&#10;자동 생성된 설명">
            <a:extLst>
              <a:ext uri="{FF2B5EF4-FFF2-40B4-BE49-F238E27FC236}">
                <a16:creationId xmlns:a16="http://schemas.microsoft.com/office/drawing/2014/main" id="{321FB6D9-2DF1-457C-A8D5-789154FDA8C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8069" y="473302"/>
            <a:ext cx="4390456" cy="5750016"/>
          </a:xfrm>
        </p:spPr>
      </p:pic>
    </p:spTree>
    <p:extLst>
      <p:ext uri="{BB962C8B-B14F-4D97-AF65-F5344CB8AC3E}">
        <p14:creationId xmlns:p14="http://schemas.microsoft.com/office/powerpoint/2010/main" val="8983928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4E1BD">
            <a:alpha val="2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/>
          <p:cNvPicPr>
            <a:picLocks noChangeAspect="1"/>
          </p:cNvPicPr>
          <p:nvPr/>
        </p:nvPicPr>
        <p:blipFill rotWithShape="1">
          <a:blip r:embed="rId2"/>
          <a:srcRect t="620" b="-1040"/>
          <a:stretch>
            <a:fillRect/>
          </a:stretch>
        </p:blipFill>
        <p:spPr>
          <a:xfrm>
            <a:off x="7742153" y="3026530"/>
            <a:ext cx="2802621" cy="3329202"/>
          </a:xfrm>
          <a:prstGeom prst="rect">
            <a:avLst/>
          </a:prstGeom>
        </p:spPr>
      </p:pic>
      <p:pic>
        <p:nvPicPr>
          <p:cNvPr id="7" name="그림 6" descr="텍스트이(가) 표시된 사진  자동 생성된 설명"/>
          <p:cNvPicPr>
            <a:picLocks noChangeAspect="1"/>
          </p:cNvPicPr>
          <p:nvPr/>
        </p:nvPicPr>
        <p:blipFill rotWithShape="1">
          <a:blip r:embed="rId3"/>
          <a:srcRect l="3520" t="10650" r="5200" b="5290"/>
          <a:stretch>
            <a:fillRect/>
          </a:stretch>
        </p:blipFill>
        <p:spPr>
          <a:xfrm>
            <a:off x="5592631" y="3567878"/>
            <a:ext cx="3658409" cy="2779545"/>
          </a:xfrm>
          <a:prstGeom prst="rect">
            <a:avLst/>
          </a:prstGeom>
        </p:spPr>
      </p:pic>
      <p:pic>
        <p:nvPicPr>
          <p:cNvPr id="11" name="그림 10" descr="텍스트, 카운터이(가) 표시된 사진  자동 생성된 설명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931797" y="1196534"/>
            <a:ext cx="4416889" cy="515088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37497" y="679730"/>
            <a:ext cx="3124151" cy="3578593"/>
          </a:xfrm>
          <a:prstGeom prst="rect">
            <a:avLst/>
          </a:prstGeom>
        </p:spPr>
        <p:txBody>
          <a:bodyPr vert="horz" lIns="91440" tIns="45720" rIns="91440" bIns="45720" anchor="b">
            <a:normAutofit/>
          </a:bodyPr>
          <a:lstStyle/>
          <a:p>
            <a:pPr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/>
            </a:pPr>
            <a:endParaRPr lang="en-US" altLang="ko-KR" sz="46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095999" y="955912"/>
            <a:ext cx="4617876" cy="24045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b="1">
                <a:latin typeface="+mj-ea"/>
                <a:ea typeface="+mj-ea"/>
              </a:rPr>
              <a:t>2) </a:t>
            </a:r>
            <a:r>
              <a:rPr lang="ko-KR" altLang="en-US" b="1">
                <a:latin typeface="+mj-ea"/>
                <a:ea typeface="+mj-ea"/>
              </a:rPr>
              <a:t>색조 제품</a:t>
            </a:r>
            <a:r>
              <a:rPr lang="en-US" altLang="ko-KR" b="1">
                <a:latin typeface="+mj-ea"/>
                <a:ea typeface="+mj-ea"/>
              </a:rPr>
              <a:t> - </a:t>
            </a:r>
            <a:r>
              <a:rPr lang="ko-KR" altLang="en-US" b="1">
                <a:latin typeface="+mj-ea"/>
                <a:ea typeface="+mj-ea"/>
              </a:rPr>
              <a:t>베이스</a:t>
            </a:r>
          </a:p>
          <a:p>
            <a:pPr lvl="0">
              <a:defRPr/>
            </a:pPr>
            <a:endParaRPr lang="en-US" altLang="ko-KR">
              <a:latin typeface="+mj-ea"/>
              <a:ea typeface="+mj-ea"/>
            </a:endParaRPr>
          </a:p>
          <a:p>
            <a:pPr lvl="0">
              <a:defRPr/>
            </a:pPr>
            <a:r>
              <a:rPr lang="ko-KR" altLang="en-US" sz="1600"/>
              <a:t>              </a:t>
            </a:r>
            <a:r>
              <a:rPr lang="ko-KR" altLang="en-US" sz="1600" b="1"/>
              <a:t>더 쇼킹 파데리스 톤 업 크림</a:t>
            </a:r>
          </a:p>
          <a:p>
            <a:pPr lvl="0">
              <a:defRPr/>
            </a:pPr>
            <a:endParaRPr lang="en-US" altLang="ko-KR" sz="1600"/>
          </a:p>
          <a:p>
            <a:pPr lvl="0">
              <a:defRPr/>
            </a:pPr>
            <a:r>
              <a:rPr lang="ko-KR" altLang="en-US" sz="1600"/>
              <a:t>              파운데이션 보다는 가볍고</a:t>
            </a:r>
          </a:p>
          <a:p>
            <a:pPr lvl="0">
              <a:defRPr/>
            </a:pPr>
            <a:r>
              <a:rPr lang="ko-KR" altLang="en-US" sz="1600"/>
              <a:t>       톤 업 크림 보다 완벽한 메이크업을 </a:t>
            </a:r>
          </a:p>
          <a:p>
            <a:pPr lvl="0">
              <a:defRPr/>
            </a:pPr>
            <a:r>
              <a:rPr lang="en-US" altLang="ko-KR" sz="1600"/>
              <a:t>                      </a:t>
            </a:r>
            <a:r>
              <a:rPr lang="ko-KR" altLang="en-US" sz="1600"/>
              <a:t>연출해주는 제품</a:t>
            </a:r>
          </a:p>
          <a:p>
            <a:pPr lvl="0">
              <a:defRPr/>
            </a:pPr>
            <a:endParaRPr lang="en-US" altLang="ko-KR"/>
          </a:p>
          <a:p>
            <a:pPr lvl="0">
              <a:defRPr/>
            </a:pPr>
            <a:endParaRPr lang="ko-KR" altLang="en-US"/>
          </a:p>
        </p:txBody>
      </p:sp>
      <p:sp>
        <p:nvSpPr>
          <p:cNvPr id="13" name="사각형: 둥근 모서리 12"/>
          <p:cNvSpPr/>
          <p:nvPr/>
        </p:nvSpPr>
        <p:spPr>
          <a:xfrm>
            <a:off x="5816021" y="1438275"/>
            <a:ext cx="4801199" cy="1504950"/>
          </a:xfrm>
          <a:prstGeom prst="roundRect">
            <a:avLst>
              <a:gd name="adj" fmla="val 16667"/>
            </a:avLst>
          </a:prstGeom>
          <a:noFill/>
          <a:ln w="1270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2" name="TextBox 1"/>
          <p:cNvSpPr txBox="1"/>
          <p:nvPr/>
        </p:nvSpPr>
        <p:spPr>
          <a:xfrm>
            <a:off x="1635824" y="1370181"/>
            <a:ext cx="867313" cy="2947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1400"/>
              <a:t>밀키 톤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761613" y="2789336"/>
            <a:ext cx="757256" cy="2948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1400"/>
              <a:t>스킨 톤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76680" y="2036861"/>
            <a:ext cx="904672" cy="2948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1400"/>
              <a:t>샤인 톤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4E1BD">
            <a:alpha val="2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004980" y="578490"/>
            <a:ext cx="4322634" cy="3650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b="1" dirty="0"/>
              <a:t>2) </a:t>
            </a:r>
            <a:r>
              <a:rPr lang="ko-KR" altLang="en-US" b="1" dirty="0"/>
              <a:t>색조 제품</a:t>
            </a:r>
            <a:r>
              <a:rPr lang="en-US" altLang="ko-KR" b="1" dirty="0"/>
              <a:t>- </a:t>
            </a:r>
            <a:r>
              <a:rPr lang="ko-KR" altLang="en-US" b="1" dirty="0"/>
              <a:t>아이 섀도우</a:t>
            </a:r>
            <a:endParaRPr lang="en-US" altLang="ko-KR" b="1" dirty="0"/>
          </a:p>
        </p:txBody>
      </p:sp>
      <p:grpSp>
        <p:nvGrpSpPr>
          <p:cNvPr id="26" name="그룹 25"/>
          <p:cNvGrpSpPr/>
          <p:nvPr/>
        </p:nvGrpSpPr>
        <p:grpSpPr>
          <a:xfrm>
            <a:off x="2259588" y="1242629"/>
            <a:ext cx="3973596" cy="1534199"/>
            <a:chOff x="4090007" y="3931667"/>
            <a:chExt cx="4445741" cy="1763190"/>
          </a:xfrm>
        </p:grpSpPr>
        <p:sp>
          <p:nvSpPr>
            <p:cNvPr id="4" name="TextBox 3"/>
            <p:cNvSpPr txBox="1"/>
            <p:nvPr/>
          </p:nvSpPr>
          <p:spPr>
            <a:xfrm>
              <a:off x="4356945" y="3960197"/>
              <a:ext cx="3911864" cy="1734660"/>
            </a:xfrm>
            <a:prstGeom prst="rect">
              <a:avLst/>
            </a:prstGeom>
          </p:spPr>
          <p:txBody>
            <a:bodyPr vert="horz" lIns="91440" tIns="45720" rIns="91440" bIns="45720" anchor="ctr">
              <a:normAutofit/>
            </a:bodyPr>
            <a:lstStyle/>
            <a:p>
              <a:pPr latinLnBrk="0">
                <a:lnSpc>
                  <a:spcPct val="90000"/>
                </a:lnSpc>
                <a:spcAft>
                  <a:spcPts val="600"/>
                </a:spcAft>
                <a:defRPr/>
              </a:pPr>
              <a:r>
                <a:rPr lang="ko-KR" altLang="en-US" sz="1700" b="1" dirty="0">
                  <a:solidFill>
                    <a:srgbClr val="000000"/>
                  </a:solidFill>
                </a:rPr>
                <a:t>  </a:t>
              </a:r>
              <a:r>
                <a:rPr lang="ko-KR" altLang="en-US" sz="1700" b="1" dirty="0" err="1">
                  <a:solidFill>
                    <a:srgbClr val="000000"/>
                  </a:solidFill>
                </a:rPr>
                <a:t>저스트핏</a:t>
              </a:r>
              <a:r>
                <a:rPr lang="ko-KR" altLang="en-US" sz="1700" b="1" dirty="0">
                  <a:solidFill>
                    <a:srgbClr val="000000"/>
                  </a:solidFill>
                </a:rPr>
                <a:t> </a:t>
              </a:r>
              <a:r>
                <a:rPr lang="ko-KR" altLang="en-US" sz="1700" b="1" dirty="0" err="1">
                  <a:solidFill>
                    <a:srgbClr val="000000"/>
                  </a:solidFill>
                </a:rPr>
                <a:t>머스트</a:t>
              </a:r>
              <a:r>
                <a:rPr lang="ko-KR" altLang="en-US" sz="1700" b="1" dirty="0">
                  <a:solidFill>
                    <a:srgbClr val="000000"/>
                  </a:solidFill>
                </a:rPr>
                <a:t> </a:t>
              </a:r>
              <a:r>
                <a:rPr lang="ko-KR" altLang="en-US" sz="1700" b="1" dirty="0" err="1">
                  <a:solidFill>
                    <a:srgbClr val="000000"/>
                  </a:solidFill>
                </a:rPr>
                <a:t>블렌딩</a:t>
              </a:r>
              <a:r>
                <a:rPr lang="ko-KR" altLang="en-US" sz="1700" b="1" dirty="0">
                  <a:solidFill>
                    <a:srgbClr val="000000"/>
                  </a:solidFill>
                </a:rPr>
                <a:t> 팔레트</a:t>
              </a:r>
            </a:p>
            <a:p>
              <a:pPr latinLnBrk="0">
                <a:lnSpc>
                  <a:spcPct val="90000"/>
                </a:lnSpc>
                <a:spcAft>
                  <a:spcPts val="600"/>
                </a:spcAft>
                <a:defRPr/>
              </a:pPr>
              <a:r>
                <a:rPr lang="en-US" altLang="ko-KR" sz="1500" dirty="0">
                  <a:solidFill>
                    <a:srgbClr val="000000"/>
                  </a:solidFill>
                </a:rPr>
                <a:t> </a:t>
              </a:r>
              <a:r>
                <a:rPr lang="ko-KR" altLang="en-US" sz="1500" dirty="0">
                  <a:solidFill>
                    <a:srgbClr val="000000"/>
                  </a:solidFill>
                </a:rPr>
                <a:t>고운 입자와 부드러운 사용감과</a:t>
              </a:r>
            </a:p>
            <a:p>
              <a:pPr latinLnBrk="0">
                <a:lnSpc>
                  <a:spcPct val="90000"/>
                </a:lnSpc>
                <a:spcAft>
                  <a:spcPts val="600"/>
                </a:spcAft>
                <a:defRPr/>
              </a:pPr>
              <a:r>
                <a:rPr lang="ko-KR" altLang="en-US" sz="1500" dirty="0">
                  <a:solidFill>
                    <a:srgbClr val="000000"/>
                  </a:solidFill>
                </a:rPr>
                <a:t> 밝은 컬러</a:t>
              </a:r>
              <a:r>
                <a:rPr lang="en-US" altLang="ko-KR" sz="1500" dirty="0">
                  <a:solidFill>
                    <a:srgbClr val="000000"/>
                  </a:solidFill>
                </a:rPr>
                <a:t>+</a:t>
              </a:r>
              <a:r>
                <a:rPr lang="ko-KR" altLang="en-US" sz="1500" dirty="0">
                  <a:solidFill>
                    <a:srgbClr val="000000"/>
                  </a:solidFill>
                </a:rPr>
                <a:t>포인트 컬러 조합으로</a:t>
              </a:r>
            </a:p>
            <a:p>
              <a:pPr latinLnBrk="0">
                <a:lnSpc>
                  <a:spcPct val="90000"/>
                </a:lnSpc>
                <a:spcAft>
                  <a:spcPts val="600"/>
                </a:spcAft>
                <a:defRPr/>
              </a:pPr>
              <a:r>
                <a:rPr lang="ko-KR" altLang="en-US" sz="1500" dirty="0">
                  <a:solidFill>
                    <a:srgbClr val="000000"/>
                  </a:solidFill>
                </a:rPr>
                <a:t> 더욱 입체감 있는 아이 메이크업 연출 </a:t>
              </a:r>
              <a:endParaRPr lang="en-US" altLang="ko-KR" sz="1500" dirty="0">
                <a:solidFill>
                  <a:srgbClr val="000000"/>
                </a:solidFill>
              </a:endParaRPr>
            </a:p>
          </p:txBody>
        </p:sp>
        <p:sp>
          <p:nvSpPr>
            <p:cNvPr id="20" name="사각형: 둥근 모서리 19"/>
            <p:cNvSpPr/>
            <p:nvPr/>
          </p:nvSpPr>
          <p:spPr>
            <a:xfrm>
              <a:off x="4090007" y="3931667"/>
              <a:ext cx="4445741" cy="1659289"/>
            </a:xfrm>
            <a:prstGeom prst="roundRect">
              <a:avLst>
                <a:gd name="adj" fmla="val 16667"/>
              </a:avLst>
            </a:prstGeom>
            <a:noFill/>
            <a:ln w="12700"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</p:grpSp>
      <p:pic>
        <p:nvPicPr>
          <p:cNvPr id="8" name="그림 7" descr="텍스트이(가) 표시된 사진  자동 생성된 설명"/>
          <p:cNvPicPr>
            <a:picLocks noChangeAspect="1"/>
          </p:cNvPicPr>
          <p:nvPr/>
        </p:nvPicPr>
        <p:blipFill rotWithShape="1">
          <a:blip r:embed="rId2"/>
          <a:srcRect t="-130" r="470" b="640"/>
          <a:stretch>
            <a:fillRect/>
          </a:stretch>
        </p:blipFill>
        <p:spPr>
          <a:xfrm>
            <a:off x="2170265" y="2776827"/>
            <a:ext cx="4062919" cy="3848715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2716591" y="5245006"/>
            <a:ext cx="1167070" cy="2702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1200" dirty="0" err="1"/>
              <a:t>로스티드로즈</a:t>
            </a:r>
            <a:endParaRPr lang="ko-KR" altLang="en-US" sz="1200" dirty="0"/>
          </a:p>
        </p:txBody>
      </p:sp>
      <p:sp>
        <p:nvSpPr>
          <p:cNvPr id="15" name="TextBox 14"/>
          <p:cNvSpPr txBox="1"/>
          <p:nvPr/>
        </p:nvSpPr>
        <p:spPr>
          <a:xfrm>
            <a:off x="4733471" y="3895534"/>
            <a:ext cx="1235414" cy="2711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1200" dirty="0" err="1"/>
              <a:t>드라이브코랄</a:t>
            </a:r>
            <a:endParaRPr lang="ko-KR" altLang="en-US" sz="1200" dirty="0"/>
          </a:p>
        </p:txBody>
      </p:sp>
      <p:pic>
        <p:nvPicPr>
          <p:cNvPr id="21" name="그림 2" descr="실내, 사람, 하얀색, 가발이(가) 표시된 사진  자동 생성된 설명"/>
          <p:cNvPicPr>
            <a:picLocks noChangeAspect="1"/>
          </p:cNvPicPr>
          <p:nvPr/>
        </p:nvPicPr>
        <p:blipFill rotWithShape="1">
          <a:blip r:embed="rId3"/>
          <a:srcRect l="3426" t="2537" r="2591" b="2791"/>
          <a:stretch/>
        </p:blipFill>
        <p:spPr>
          <a:xfrm>
            <a:off x="6415162" y="188855"/>
            <a:ext cx="4217169" cy="4792958"/>
          </a:xfrm>
          <a:prstGeom prst="rect">
            <a:avLst/>
          </a:prstGeom>
        </p:spPr>
      </p:pic>
      <p:grpSp>
        <p:nvGrpSpPr>
          <p:cNvPr id="27" name="그룹 26"/>
          <p:cNvGrpSpPr/>
          <p:nvPr/>
        </p:nvGrpSpPr>
        <p:grpSpPr>
          <a:xfrm>
            <a:off x="6415161" y="-2603873"/>
            <a:ext cx="4656670" cy="9326781"/>
            <a:chOff x="8715023" y="559615"/>
            <a:chExt cx="4719504" cy="10284147"/>
          </a:xfrm>
        </p:grpSpPr>
        <p:sp>
          <p:nvSpPr>
            <p:cNvPr id="22" name="TextBox 5"/>
            <p:cNvSpPr txBox="1"/>
            <p:nvPr/>
          </p:nvSpPr>
          <p:spPr>
            <a:xfrm>
              <a:off x="9498631" y="559615"/>
              <a:ext cx="3935896" cy="10018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>
                <a:defRPr/>
              </a:pPr>
              <a:r>
                <a:rPr lang="en-US" altLang="ko-KR" dirty="0"/>
                <a:t> TONYMORY </a:t>
              </a:r>
            </a:p>
            <a:p>
              <a:pPr lvl="0">
                <a:defRPr/>
              </a:pPr>
              <a:endParaRPr lang="en-US" altLang="ko-KR" dirty="0"/>
            </a:p>
            <a:p>
              <a:pPr lvl="0">
                <a:defRPr/>
              </a:pPr>
              <a:r>
                <a:rPr lang="en-US" altLang="ko-KR" dirty="0"/>
                <a:t>2021 s/s  </a:t>
              </a:r>
              <a:r>
                <a:rPr lang="ko-KR" altLang="en-US" dirty="0"/>
                <a:t>트렌드 메이크업 사진</a:t>
              </a:r>
            </a:p>
          </p:txBody>
        </p:sp>
        <p:grpSp>
          <p:nvGrpSpPr>
            <p:cNvPr id="25" name="그룹 24"/>
            <p:cNvGrpSpPr/>
            <p:nvPr/>
          </p:nvGrpSpPr>
          <p:grpSpPr>
            <a:xfrm>
              <a:off x="8715023" y="8852905"/>
              <a:ext cx="4274074" cy="1990857"/>
              <a:chOff x="8715021" y="8852904"/>
              <a:chExt cx="4274074" cy="1990857"/>
            </a:xfrm>
          </p:grpSpPr>
          <p:sp>
            <p:nvSpPr>
              <p:cNvPr id="23" name="TextBox 6"/>
              <p:cNvSpPr txBox="1"/>
              <p:nvPr/>
            </p:nvSpPr>
            <p:spPr>
              <a:xfrm>
                <a:off x="8873694" y="8852904"/>
                <a:ext cx="4045459" cy="18834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:r>
                  <a:rPr lang="ko-KR" altLang="en-US" sz="1500" dirty="0">
                    <a:latin typeface="+mn-ea"/>
                  </a:rPr>
                  <a:t> </a:t>
                </a:r>
                <a:endParaRPr lang="ko-KR" altLang="en-US" sz="1500" spc="-150" dirty="0">
                  <a:latin typeface="+mn-ea"/>
                </a:endParaRPr>
              </a:p>
              <a:p>
                <a:pPr lvl="0">
                  <a:defRPr/>
                </a:pPr>
                <a:r>
                  <a:rPr lang="ko-KR" altLang="en-US" sz="1500" b="1" dirty="0">
                    <a:latin typeface="+mn-ea"/>
                  </a:rPr>
                  <a:t>아이 메이크업 </a:t>
                </a:r>
                <a:endParaRPr lang="en-US" altLang="ko-KR" sz="1500" b="1" dirty="0">
                  <a:latin typeface="+mn-ea"/>
                </a:endParaRPr>
              </a:p>
              <a:p>
                <a:pPr lvl="0">
                  <a:defRPr/>
                </a:pPr>
                <a:r>
                  <a:rPr lang="ko-KR" altLang="en-US" sz="1500" dirty="0">
                    <a:latin typeface="+mn-ea"/>
                  </a:rPr>
                  <a:t>저스트 핏 </a:t>
                </a:r>
                <a:r>
                  <a:rPr lang="ko-KR" altLang="en-US" sz="1500" dirty="0" err="1">
                    <a:latin typeface="+mn-ea"/>
                  </a:rPr>
                  <a:t>머스트</a:t>
                </a:r>
                <a:r>
                  <a:rPr lang="ko-KR" altLang="en-US" sz="1500" dirty="0">
                    <a:latin typeface="+mn-ea"/>
                  </a:rPr>
                  <a:t> </a:t>
                </a:r>
                <a:r>
                  <a:rPr lang="ko-KR" altLang="en-US" sz="1500" dirty="0" err="1">
                    <a:latin typeface="+mn-ea"/>
                  </a:rPr>
                  <a:t>블렌딩</a:t>
                </a:r>
                <a:r>
                  <a:rPr lang="ko-KR" altLang="en-US" sz="1500" dirty="0">
                    <a:latin typeface="+mn-ea"/>
                  </a:rPr>
                  <a:t> 팔레트 </a:t>
                </a:r>
                <a:endParaRPr lang="en-US" altLang="ko-KR" sz="1500" dirty="0">
                  <a:latin typeface="+mn-ea"/>
                </a:endParaRPr>
              </a:p>
              <a:p>
                <a:pPr lvl="0">
                  <a:defRPr/>
                </a:pPr>
                <a:r>
                  <a:rPr lang="ko-KR" altLang="en-US" sz="1500" dirty="0">
                    <a:latin typeface="+mn-ea"/>
                  </a:rPr>
                  <a:t>베이스 컬러</a:t>
                </a:r>
                <a:r>
                  <a:rPr lang="en-US" altLang="ko-KR" sz="1500" dirty="0">
                    <a:latin typeface="+mn-ea"/>
                  </a:rPr>
                  <a:t>:</a:t>
                </a:r>
                <a:r>
                  <a:rPr lang="ko-KR" altLang="en-US" sz="1500" dirty="0">
                    <a:latin typeface="+mn-ea"/>
                  </a:rPr>
                  <a:t> </a:t>
                </a:r>
                <a:r>
                  <a:rPr lang="en-US" altLang="ko-KR" sz="1500" dirty="0">
                    <a:latin typeface="+mn-ea"/>
                  </a:rPr>
                  <a:t>02</a:t>
                </a:r>
                <a:r>
                  <a:rPr lang="ko-KR" altLang="en-US" sz="1500" dirty="0">
                    <a:latin typeface="+mn-ea"/>
                  </a:rPr>
                  <a:t> </a:t>
                </a:r>
                <a:r>
                  <a:rPr lang="ko-KR" altLang="en-US" sz="1500" dirty="0" err="1">
                    <a:latin typeface="+mn-ea"/>
                  </a:rPr>
                  <a:t>겟</a:t>
                </a:r>
                <a:r>
                  <a:rPr lang="ko-KR" altLang="en-US" sz="1500" dirty="0">
                    <a:latin typeface="+mn-ea"/>
                  </a:rPr>
                  <a:t> </a:t>
                </a:r>
                <a:r>
                  <a:rPr lang="ko-KR" altLang="en-US" sz="1500" dirty="0" err="1">
                    <a:latin typeface="+mn-ea"/>
                  </a:rPr>
                  <a:t>레디어스</a:t>
                </a:r>
                <a:r>
                  <a:rPr lang="en-US" altLang="ko-KR" sz="1500" dirty="0">
                    <a:latin typeface="+mn-ea"/>
                  </a:rPr>
                  <a:t>(</a:t>
                </a:r>
                <a:r>
                  <a:rPr lang="ko-KR" altLang="en-US" sz="1500" dirty="0" err="1">
                    <a:latin typeface="+mn-ea"/>
                  </a:rPr>
                  <a:t>로스티드로즈</a:t>
                </a:r>
                <a:r>
                  <a:rPr lang="en-US" altLang="ko-KR" sz="1500" dirty="0">
                    <a:latin typeface="+mn-ea"/>
                  </a:rPr>
                  <a:t>)</a:t>
                </a:r>
                <a:r>
                  <a:rPr lang="ko-KR" altLang="en-US" sz="1500" dirty="0">
                    <a:latin typeface="+mn-ea"/>
                  </a:rPr>
                  <a:t> </a:t>
                </a:r>
              </a:p>
              <a:p>
                <a:pPr lvl="0">
                  <a:defRPr/>
                </a:pPr>
                <a:r>
                  <a:rPr lang="ko-KR" altLang="en-US" sz="1500" dirty="0" err="1">
                    <a:latin typeface="+mn-ea"/>
                  </a:rPr>
                  <a:t>메인컬러</a:t>
                </a:r>
                <a:r>
                  <a:rPr lang="ko-KR" altLang="en-US" sz="1500" dirty="0">
                    <a:latin typeface="+mn-ea"/>
                  </a:rPr>
                  <a:t> </a:t>
                </a:r>
                <a:r>
                  <a:rPr lang="en-US" altLang="ko-KR" sz="1500" dirty="0">
                    <a:latin typeface="+mn-ea"/>
                  </a:rPr>
                  <a:t>: 03</a:t>
                </a:r>
                <a:r>
                  <a:rPr lang="ko-KR" altLang="en-US" sz="1500" dirty="0">
                    <a:latin typeface="+mn-ea"/>
                  </a:rPr>
                  <a:t>딥 </a:t>
                </a:r>
                <a:r>
                  <a:rPr lang="ko-KR" altLang="en-US" sz="1500" dirty="0" err="1">
                    <a:latin typeface="+mn-ea"/>
                  </a:rPr>
                  <a:t>블라썸</a:t>
                </a:r>
                <a:r>
                  <a:rPr lang="en-US" altLang="ko-KR" sz="1500" dirty="0">
                    <a:latin typeface="+mn-ea"/>
                  </a:rPr>
                  <a:t>(</a:t>
                </a:r>
                <a:r>
                  <a:rPr lang="ko-KR" altLang="en-US" sz="1500" dirty="0">
                    <a:latin typeface="+mn-ea"/>
                  </a:rPr>
                  <a:t>드라이브 </a:t>
                </a:r>
                <a:r>
                  <a:rPr lang="ko-KR" altLang="en-US" sz="1500" dirty="0" err="1">
                    <a:latin typeface="+mn-ea"/>
                  </a:rPr>
                  <a:t>코랄</a:t>
                </a:r>
                <a:r>
                  <a:rPr lang="en-US" altLang="ko-KR" sz="1500" dirty="0">
                    <a:latin typeface="+mn-ea"/>
                  </a:rPr>
                  <a:t>)</a:t>
                </a:r>
                <a:r>
                  <a:rPr lang="ko-KR" altLang="en-US" sz="1500" dirty="0">
                    <a:latin typeface="+mn-ea"/>
                  </a:rPr>
                  <a:t> </a:t>
                </a:r>
              </a:p>
              <a:p>
                <a:pPr lvl="0">
                  <a:defRPr/>
                </a:pPr>
                <a:r>
                  <a:rPr lang="ko-KR" altLang="en-US" sz="1500" dirty="0">
                    <a:latin typeface="+mn-ea"/>
                  </a:rPr>
                  <a:t>포인트 컬러 </a:t>
                </a:r>
                <a:r>
                  <a:rPr lang="en-US" altLang="ko-KR" sz="1500" dirty="0">
                    <a:latin typeface="+mn-ea"/>
                  </a:rPr>
                  <a:t>:03</a:t>
                </a:r>
                <a:r>
                  <a:rPr lang="ko-KR" altLang="en-US" sz="1500" dirty="0">
                    <a:latin typeface="+mn-ea"/>
                  </a:rPr>
                  <a:t> 번트 </a:t>
                </a:r>
                <a:r>
                  <a:rPr lang="ko-KR" altLang="en-US" sz="1500" dirty="0" err="1">
                    <a:latin typeface="+mn-ea"/>
                  </a:rPr>
                  <a:t>브릭</a:t>
                </a:r>
                <a:r>
                  <a:rPr lang="en-US" altLang="ko-KR" sz="1500" dirty="0">
                    <a:latin typeface="+mn-ea"/>
                  </a:rPr>
                  <a:t>(</a:t>
                </a:r>
                <a:r>
                  <a:rPr lang="ko-KR" altLang="en-US" sz="1500" dirty="0" err="1">
                    <a:latin typeface="+mn-ea"/>
                  </a:rPr>
                  <a:t>로스티드로즈</a:t>
                </a:r>
                <a:r>
                  <a:rPr lang="en-US" altLang="ko-KR" sz="1500" dirty="0">
                    <a:latin typeface="+mn-ea"/>
                  </a:rPr>
                  <a:t>)</a:t>
                </a:r>
              </a:p>
              <a:p>
                <a:pPr lvl="0">
                  <a:defRPr/>
                </a:pPr>
                <a:r>
                  <a:rPr lang="ko-KR" altLang="en-US" sz="1500" dirty="0">
                    <a:latin typeface="+mn-ea"/>
                  </a:rPr>
                  <a:t>마스카라 </a:t>
                </a:r>
                <a:r>
                  <a:rPr lang="en-US" altLang="ko-KR" sz="1500" dirty="0">
                    <a:latin typeface="+mn-ea"/>
                  </a:rPr>
                  <a:t>: </a:t>
                </a:r>
                <a:r>
                  <a:rPr lang="ko-KR" altLang="en-US" sz="1500" dirty="0">
                    <a:latin typeface="+mn-ea"/>
                  </a:rPr>
                  <a:t>블랙</a:t>
                </a:r>
                <a:r>
                  <a:rPr lang="en-US" altLang="ko-KR" sz="1500" dirty="0">
                    <a:latin typeface="+mn-ea"/>
                  </a:rPr>
                  <a:t>(</a:t>
                </a:r>
                <a:r>
                  <a:rPr lang="ko-KR" altLang="en-US" sz="1500" dirty="0">
                    <a:latin typeface="+mn-ea"/>
                  </a:rPr>
                  <a:t>이지터치 </a:t>
                </a:r>
                <a:r>
                  <a:rPr lang="ko-KR" altLang="en-US" sz="1500" dirty="0" err="1">
                    <a:latin typeface="+mn-ea"/>
                  </a:rPr>
                  <a:t>컬러링</a:t>
                </a:r>
                <a:r>
                  <a:rPr lang="ko-KR" altLang="en-US" sz="1500" dirty="0">
                    <a:latin typeface="+mn-ea"/>
                  </a:rPr>
                  <a:t> 마스카라</a:t>
                </a:r>
                <a:r>
                  <a:rPr lang="en-US" altLang="ko-KR" sz="1500" dirty="0">
                    <a:latin typeface="+mn-ea"/>
                  </a:rPr>
                  <a:t>)</a:t>
                </a:r>
              </a:p>
            </p:txBody>
          </p:sp>
          <p:sp>
            <p:nvSpPr>
              <p:cNvPr id="24" name="사각형: 둥근 모서리 7"/>
              <p:cNvSpPr/>
              <p:nvPr/>
            </p:nvSpPr>
            <p:spPr>
              <a:xfrm>
                <a:off x="8715021" y="8983489"/>
                <a:ext cx="4274074" cy="1860272"/>
              </a:xfrm>
              <a:prstGeom prst="roundRect">
                <a:avLst>
                  <a:gd name="adj" fmla="val 16667"/>
                </a:avLst>
              </a:prstGeom>
              <a:noFill/>
              <a:ln w="12700"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theme/theme1.xml><?xml version="1.0" encoding="utf-8"?>
<a:theme xmlns:a="http://schemas.openxmlformats.org/drawingml/2006/main" name="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432</Words>
  <Application>Microsoft Office PowerPoint</Application>
  <PresentationFormat>와이드스크린</PresentationFormat>
  <Paragraphs>101</Paragraphs>
  <Slides>11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10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11</vt:i4>
      </vt:variant>
    </vt:vector>
  </HeadingPairs>
  <TitlesOfParts>
    <vt:vector size="22" baseType="lpstr">
      <vt:lpstr>Arial Unicode MS</vt:lpstr>
      <vt:lpstr>HY강M</vt:lpstr>
      <vt:lpstr>HY엽서L</vt:lpstr>
      <vt:lpstr>HY엽서M</vt:lpstr>
      <vt:lpstr>맑은 고딕</vt:lpstr>
      <vt:lpstr>Arial</vt:lpstr>
      <vt:lpstr>Arial Rounded MT Bold</vt:lpstr>
      <vt:lpstr>Calibri</vt:lpstr>
      <vt:lpstr>Calibri Light</vt:lpstr>
      <vt:lpstr>Wingdings 2</vt:lpstr>
      <vt:lpstr>HDOfficeLightV0</vt:lpstr>
      <vt:lpstr>              트렌드 메이크업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TONYMOLY</vt:lpstr>
      <vt:lpstr>PowerPoint 프레젠테이션</vt:lpstr>
      <vt:lpstr>PowerPoint 프레젠테이션</vt:lpstr>
      <vt:lpstr>PowerPoint 프레젠테이션</vt:lpstr>
      <vt:lpstr>PowerPoint 프레젠테이션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트렌드 메이크업</dc:title>
  <dc:creator>김 주연</dc:creator>
  <cp:lastModifiedBy>821080334535</cp:lastModifiedBy>
  <cp:revision>78</cp:revision>
  <dcterms:created xsi:type="dcterms:W3CDTF">2021-03-05T12:15:18Z</dcterms:created>
  <dcterms:modified xsi:type="dcterms:W3CDTF">2021-03-31T10:51:41Z</dcterms:modified>
  <cp:version>1000.0000.01</cp:version>
</cp:coreProperties>
</file>