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2" r:id="rId2"/>
    <p:sldId id="256" r:id="rId3"/>
    <p:sldId id="258" r:id="rId4"/>
    <p:sldId id="259" r:id="rId5"/>
    <p:sldId id="260" r:id="rId6"/>
    <p:sldId id="275" r:id="rId7"/>
    <p:sldId id="271" r:id="rId8"/>
    <p:sldId id="278" r:id="rId9"/>
    <p:sldId id="279" r:id="rId10"/>
    <p:sldId id="272" r:id="rId11"/>
    <p:sldId id="280" r:id="rId12"/>
    <p:sldId id="273" r:id="rId13"/>
    <p:sldId id="276" r:id="rId14"/>
    <p:sldId id="274" r:id="rId15"/>
    <p:sldId id="277" r:id="rId16"/>
    <p:sldId id="268" r:id="rId17"/>
    <p:sldId id="263" r:id="rId18"/>
    <p:sldId id="281" r:id="rId19"/>
    <p:sldId id="282" r:id="rId20"/>
    <p:sldId id="283" r:id="rId21"/>
    <p:sldId id="284" r:id="rId22"/>
    <p:sldId id="285" r:id="rId23"/>
    <p:sldId id="286" r:id="rId24"/>
    <p:sldId id="269" r:id="rId25"/>
    <p:sldId id="265" r:id="rId26"/>
    <p:sldId id="287" r:id="rId27"/>
    <p:sldId id="290" r:id="rId28"/>
    <p:sldId id="291" r:id="rId29"/>
    <p:sldId id="261" r:id="rId3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201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>
        <p:scale>
          <a:sx n="100" d="100"/>
          <a:sy n="100" d="100"/>
        </p:scale>
        <p:origin x="-1308" y="-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53022-3744-4668-AEB6-79083BEFCD04}" type="datetimeFigureOut">
              <a:rPr lang="ko-KR" altLang="en-US" smtClean="0"/>
              <a:pPr/>
              <a:t>2012-09-25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BDB9C-3B9F-4ED7-81A2-F0D6B622BB5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418162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53022-3744-4668-AEB6-79083BEFCD04}" type="datetimeFigureOut">
              <a:rPr lang="ko-KR" altLang="en-US" smtClean="0"/>
              <a:pPr/>
              <a:t>2012-09-25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BDB9C-3B9F-4ED7-81A2-F0D6B622BB5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76013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53022-3744-4668-AEB6-79083BEFCD04}" type="datetimeFigureOut">
              <a:rPr lang="ko-KR" altLang="en-US" smtClean="0"/>
              <a:pPr/>
              <a:t>2012-09-25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BDB9C-3B9F-4ED7-81A2-F0D6B622BB5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115911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53022-3744-4668-AEB6-79083BEFCD04}" type="datetimeFigureOut">
              <a:rPr lang="ko-KR" altLang="en-US" smtClean="0"/>
              <a:pPr/>
              <a:t>2012-09-25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BDB9C-3B9F-4ED7-81A2-F0D6B622BB5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824011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53022-3744-4668-AEB6-79083BEFCD04}" type="datetimeFigureOut">
              <a:rPr lang="ko-KR" altLang="en-US" smtClean="0"/>
              <a:pPr/>
              <a:t>2012-09-25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BDB9C-3B9F-4ED7-81A2-F0D6B622BB5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850616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53022-3744-4668-AEB6-79083BEFCD04}" type="datetimeFigureOut">
              <a:rPr lang="ko-KR" altLang="en-US" smtClean="0"/>
              <a:pPr/>
              <a:t>2012-09-25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BDB9C-3B9F-4ED7-81A2-F0D6B622BB5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60760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53022-3744-4668-AEB6-79083BEFCD04}" type="datetimeFigureOut">
              <a:rPr lang="ko-KR" altLang="en-US" smtClean="0"/>
              <a:pPr/>
              <a:t>2012-09-25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BDB9C-3B9F-4ED7-81A2-F0D6B622BB5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48326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53022-3744-4668-AEB6-79083BEFCD04}" type="datetimeFigureOut">
              <a:rPr lang="ko-KR" altLang="en-US" smtClean="0"/>
              <a:pPr/>
              <a:t>2012-09-25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BDB9C-3B9F-4ED7-81A2-F0D6B622BB5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008756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53022-3744-4668-AEB6-79083BEFCD04}" type="datetimeFigureOut">
              <a:rPr lang="ko-KR" altLang="en-US" smtClean="0"/>
              <a:pPr/>
              <a:t>2012-09-25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BDB9C-3B9F-4ED7-81A2-F0D6B622BB5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927058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53022-3744-4668-AEB6-79083BEFCD04}" type="datetimeFigureOut">
              <a:rPr lang="ko-KR" altLang="en-US" smtClean="0"/>
              <a:pPr/>
              <a:t>2012-09-25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BDB9C-3B9F-4ED7-81A2-F0D6B622BB5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902440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53022-3744-4668-AEB6-79083BEFCD04}" type="datetimeFigureOut">
              <a:rPr lang="ko-KR" altLang="en-US" smtClean="0"/>
              <a:pPr/>
              <a:t>2012-09-25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BDB9C-3B9F-4ED7-81A2-F0D6B622BB5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337237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253022-3744-4668-AEB6-79083BEFCD04}" type="datetimeFigureOut">
              <a:rPr lang="ko-KR" altLang="en-US" smtClean="0"/>
              <a:pPr/>
              <a:t>2012-09-25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EBDB9C-3B9F-4ED7-81A2-F0D6B622BB5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816378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D:\FW&#47700;&#51060;&#53356;&#50629;\Far%20East%20Movement-04-Turn%20Up%20The%20Love%20(Feat.%20Cover%20Drive).mp3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png"/><Relationship Id="rId7" Type="http://schemas.openxmlformats.org/officeDocument/2006/relationships/image" Target="../media/image32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12" Type="http://schemas.openxmlformats.org/officeDocument/2006/relationships/image" Target="../media/image4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11" Type="http://schemas.openxmlformats.org/officeDocument/2006/relationships/image" Target="../media/image40.jpeg"/><Relationship Id="rId5" Type="http://schemas.openxmlformats.org/officeDocument/2006/relationships/image" Target="../media/image10.jpeg"/><Relationship Id="rId10" Type="http://schemas.openxmlformats.org/officeDocument/2006/relationships/image" Target="../media/image39.png"/><Relationship Id="rId4" Type="http://schemas.openxmlformats.org/officeDocument/2006/relationships/image" Target="../media/image9.jpeg"/><Relationship Id="rId9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9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12" Type="http://schemas.openxmlformats.org/officeDocument/2006/relationships/image" Target="../media/image1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11" Type="http://schemas.openxmlformats.org/officeDocument/2006/relationships/image" Target="../media/image17.jpeg"/><Relationship Id="rId5" Type="http://schemas.openxmlformats.org/officeDocument/2006/relationships/image" Target="../media/image10.jpeg"/><Relationship Id="rId10" Type="http://schemas.openxmlformats.org/officeDocument/2006/relationships/image" Target="../media/image16.jpeg"/><Relationship Id="rId4" Type="http://schemas.openxmlformats.org/officeDocument/2006/relationships/image" Target="../media/image9.jpeg"/><Relationship Id="rId9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8.jpeg"/><Relationship Id="rId7" Type="http://schemas.openxmlformats.org/officeDocument/2006/relationships/image" Target="../media/image20.jpeg"/><Relationship Id="rId12" Type="http://schemas.openxmlformats.org/officeDocument/2006/relationships/image" Target="../media/image25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11" Type="http://schemas.openxmlformats.org/officeDocument/2006/relationships/image" Target="../media/image24.jpeg"/><Relationship Id="rId5" Type="http://schemas.openxmlformats.org/officeDocument/2006/relationships/image" Target="../media/image11.jpeg"/><Relationship Id="rId10" Type="http://schemas.openxmlformats.org/officeDocument/2006/relationships/image" Target="../media/image23.jpeg"/><Relationship Id="rId4" Type="http://schemas.openxmlformats.org/officeDocument/2006/relationships/image" Target="../media/image10.jpeg"/><Relationship Id="rId9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6000" b="1" dirty="0" smtClean="0"/>
              <a:t>2012 F/W TREND</a:t>
            </a:r>
            <a:endParaRPr lang="ko-KR" altLang="en-US" sz="6000" b="1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altLang="ko-KR" sz="4000" b="1" dirty="0" smtClean="0"/>
              <a:t>GROUP 4</a:t>
            </a:r>
          </a:p>
        </p:txBody>
      </p:sp>
      <p:pic>
        <p:nvPicPr>
          <p:cNvPr id="5" name="Far East Movement-04-Turn Up The Love (Feat. Cover Drive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>
            <a:lum bright="100000" contrast="100000"/>
          </a:blip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"/>
          <p:cNvGrpSpPr/>
          <p:nvPr/>
        </p:nvGrpSpPr>
        <p:grpSpPr>
          <a:xfrm>
            <a:off x="84569" y="272523"/>
            <a:ext cx="1744818" cy="540060"/>
            <a:chOff x="6480212" y="3319128"/>
            <a:chExt cx="1744818" cy="540060"/>
          </a:xfrm>
        </p:grpSpPr>
        <p:sp>
          <p:nvSpPr>
            <p:cNvPr id="5" name="타원 4"/>
            <p:cNvSpPr/>
            <p:nvPr/>
          </p:nvSpPr>
          <p:spPr>
            <a:xfrm>
              <a:off x="6480212" y="3319128"/>
              <a:ext cx="540060" cy="540060"/>
            </a:xfrm>
            <a:prstGeom prst="ellipse">
              <a:avLst/>
            </a:prstGeom>
            <a:solidFill>
              <a:srgbClr val="EF201E">
                <a:alpha val="4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483399" y="3404492"/>
              <a:ext cx="17416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75" pitchFamily="34" charset="0"/>
                </a:rPr>
                <a:t>01 </a:t>
              </a:r>
              <a:r>
                <a:rPr lang="en-US" altLang="ko-KR" sz="12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75" pitchFamily="34" charset="0"/>
                </a:rPr>
                <a:t>2012 F/W TREND</a:t>
              </a:r>
              <a:endPara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Helvetica75" pitchFamily="34" charset="0"/>
              </a:endParaRPr>
            </a:p>
          </p:txBody>
        </p:sp>
      </p:grpSp>
      <p:cxnSp>
        <p:nvCxnSpPr>
          <p:cNvPr id="11" name="직선 연결선 10"/>
          <p:cNvCxnSpPr/>
          <p:nvPr/>
        </p:nvCxnSpPr>
        <p:spPr>
          <a:xfrm>
            <a:off x="251520" y="6317110"/>
            <a:ext cx="8460432" cy="4267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직사각형 11"/>
          <p:cNvSpPr/>
          <p:nvPr/>
        </p:nvSpPr>
        <p:spPr>
          <a:xfrm>
            <a:off x="8591686" y="6025555"/>
            <a:ext cx="288032" cy="28803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79326" y="541391"/>
            <a:ext cx="14654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elvetica75" pitchFamily="34" charset="0"/>
              </a:rPr>
              <a:t>Fashion</a:t>
            </a:r>
            <a:endParaRPr lang="ko-KR" altLang="en-US" sz="28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Helvetica75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4293096"/>
            <a:ext cx="9144000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ko-KR" sz="1100" dirty="0" smtClean="0"/>
          </a:p>
          <a:p>
            <a:pPr algn="ctr"/>
            <a:endParaRPr lang="en-US" altLang="ko-KR" sz="1100" dirty="0" smtClean="0"/>
          </a:p>
          <a:p>
            <a:pPr algn="ctr"/>
            <a:r>
              <a:rPr lang="en-US" altLang="ko-KR" sz="1600" b="1" dirty="0" smtClean="0"/>
              <a:t>3. JACKET &amp; SUIT</a:t>
            </a:r>
            <a:endParaRPr lang="ko-KR" altLang="en-US" sz="1600" dirty="0" smtClean="0"/>
          </a:p>
          <a:p>
            <a:pPr algn="ctr"/>
            <a:endParaRPr lang="en-US" altLang="ko-KR" sz="800" dirty="0" smtClean="0"/>
          </a:p>
          <a:p>
            <a:pPr algn="ctr"/>
            <a:r>
              <a:rPr lang="ko-KR" altLang="en-US" sz="1100" dirty="0" err="1" smtClean="0"/>
              <a:t>포멀한</a:t>
            </a:r>
            <a:r>
              <a:rPr lang="ko-KR" altLang="en-US" sz="1100" dirty="0" smtClean="0"/>
              <a:t> 디자인이 강세</a:t>
            </a:r>
            <a:r>
              <a:rPr lang="en-US" altLang="ko-KR" sz="1100" dirty="0" smtClean="0"/>
              <a:t>. </a:t>
            </a:r>
          </a:p>
          <a:p>
            <a:pPr algn="ctr"/>
            <a:r>
              <a:rPr lang="ko-KR" altLang="en-US" sz="1100" dirty="0" smtClean="0"/>
              <a:t>정형화되지 않은 </a:t>
            </a:r>
            <a:r>
              <a:rPr lang="ko-KR" altLang="en-US" sz="1100" dirty="0" err="1" smtClean="0"/>
              <a:t>밸티드</a:t>
            </a:r>
            <a:r>
              <a:rPr lang="ko-KR" altLang="en-US" sz="1100" dirty="0" smtClean="0"/>
              <a:t> 재킷이나 </a:t>
            </a:r>
            <a:r>
              <a:rPr lang="ko-KR" altLang="en-US" sz="1100" dirty="0" err="1" smtClean="0"/>
              <a:t>그래피컬한</a:t>
            </a:r>
            <a:r>
              <a:rPr lang="ko-KR" altLang="en-US" sz="1100" dirty="0" smtClean="0"/>
              <a:t> </a:t>
            </a:r>
            <a:r>
              <a:rPr lang="ko-KR" altLang="en-US" sz="1100" dirty="0" err="1" smtClean="0"/>
              <a:t>컷팅</a:t>
            </a:r>
            <a:r>
              <a:rPr lang="en-US" altLang="ko-KR" sz="1100" dirty="0" smtClean="0"/>
              <a:t>, </a:t>
            </a:r>
            <a:r>
              <a:rPr lang="ko-KR" altLang="en-US" sz="1100" dirty="0" err="1" smtClean="0"/>
              <a:t>엣지있는</a:t>
            </a:r>
            <a:r>
              <a:rPr lang="ko-KR" altLang="en-US" sz="1100" dirty="0" smtClean="0"/>
              <a:t> </a:t>
            </a:r>
            <a:r>
              <a:rPr lang="ko-KR" altLang="en-US" sz="1100" dirty="0" err="1" smtClean="0"/>
              <a:t>박시</a:t>
            </a:r>
            <a:r>
              <a:rPr lang="ko-KR" altLang="en-US" sz="1100" dirty="0" smtClean="0"/>
              <a:t> 재킷들이 제안되었고</a:t>
            </a:r>
            <a:r>
              <a:rPr lang="en-US" altLang="ko-KR" sz="1100" dirty="0" smtClean="0"/>
              <a:t>,</a:t>
            </a:r>
          </a:p>
          <a:p>
            <a:pPr algn="ctr"/>
            <a:r>
              <a:rPr lang="ko-KR" altLang="en-US" sz="1100" dirty="0" smtClean="0"/>
              <a:t>남성적인 디테일의 </a:t>
            </a:r>
            <a:r>
              <a:rPr lang="ko-KR" altLang="en-US" sz="1100" dirty="0" err="1" smtClean="0"/>
              <a:t>매니쉬한</a:t>
            </a:r>
            <a:r>
              <a:rPr lang="ko-KR" altLang="en-US" sz="1100" dirty="0" smtClean="0"/>
              <a:t> </a:t>
            </a:r>
            <a:r>
              <a:rPr lang="ko-KR" altLang="en-US" sz="1100" dirty="0" err="1" smtClean="0"/>
              <a:t>수트들도</a:t>
            </a:r>
            <a:r>
              <a:rPr lang="ko-KR" altLang="en-US" sz="1100" dirty="0" smtClean="0"/>
              <a:t> 모던하게 전개되었다</a:t>
            </a:r>
            <a:r>
              <a:rPr lang="en-US" altLang="ko-KR" sz="1100" dirty="0" smtClean="0"/>
              <a:t>. </a:t>
            </a:r>
          </a:p>
          <a:p>
            <a:pPr algn="ctr"/>
            <a:r>
              <a:rPr lang="ko-KR" altLang="en-US" sz="1100" dirty="0" err="1" smtClean="0"/>
              <a:t>트윌이나</a:t>
            </a:r>
            <a:r>
              <a:rPr lang="en-US" altLang="ko-KR" sz="1100" dirty="0" smtClean="0"/>
              <a:t>, </a:t>
            </a:r>
            <a:r>
              <a:rPr lang="ko-KR" altLang="en-US" sz="1100" dirty="0" smtClean="0"/>
              <a:t>패턴 등 다양한 울 소재가 어떻게 사용되는지도 주목할 만 하다</a:t>
            </a:r>
            <a:r>
              <a:rPr lang="en-US" altLang="ko-KR" sz="1100" dirty="0" smtClean="0"/>
              <a:t>. </a:t>
            </a:r>
          </a:p>
          <a:p>
            <a:pPr algn="ctr"/>
            <a:r>
              <a:rPr lang="ko-KR" altLang="en-US" sz="1100" dirty="0" smtClean="0"/>
              <a:t>이번 시즌은 가죽과 </a:t>
            </a:r>
            <a:r>
              <a:rPr lang="en-US" altLang="ko-KR" sz="1100" dirty="0" smtClean="0"/>
              <a:t>Fur, </a:t>
            </a:r>
            <a:r>
              <a:rPr lang="ko-KR" altLang="en-US" sz="1100" dirty="0" smtClean="0"/>
              <a:t>벨벳 또한 많이 사용되는 소재다</a:t>
            </a:r>
            <a:r>
              <a:rPr lang="en-US" altLang="ko-KR" sz="1100" dirty="0" smtClean="0"/>
              <a:t>.</a:t>
            </a:r>
            <a:endParaRPr lang="ko-KR" altLang="en-US" sz="1100" dirty="0" smtClean="0"/>
          </a:p>
        </p:txBody>
      </p:sp>
      <p:pic>
        <p:nvPicPr>
          <p:cNvPr id="16" name="그림 15" descr="jacke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980728"/>
            <a:ext cx="7019925" cy="370522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0" y="5949280"/>
            <a:ext cx="914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50" dirty="0" smtClean="0">
                <a:solidFill>
                  <a:schemeClr val="bg1">
                    <a:lumMod val="65000"/>
                  </a:schemeClr>
                </a:solidFill>
              </a:rPr>
              <a:t>출처 </a:t>
            </a:r>
            <a:r>
              <a:rPr lang="en-US" altLang="ko-KR" sz="1050" dirty="0" smtClean="0">
                <a:solidFill>
                  <a:schemeClr val="bg1">
                    <a:lumMod val="65000"/>
                  </a:schemeClr>
                </a:solidFill>
              </a:rPr>
              <a:t>: [</a:t>
            </a:r>
            <a:r>
              <a:rPr lang="ko-KR" altLang="en-US" sz="1050" dirty="0" err="1" smtClean="0">
                <a:solidFill>
                  <a:schemeClr val="bg1">
                    <a:lumMod val="65000"/>
                  </a:schemeClr>
                </a:solidFill>
              </a:rPr>
              <a:t>네이버블로그</a:t>
            </a:r>
            <a:r>
              <a:rPr lang="en-US" altLang="ko-KR" sz="1050" dirty="0" smtClean="0">
                <a:solidFill>
                  <a:schemeClr val="bg1">
                    <a:lumMod val="65000"/>
                  </a:schemeClr>
                </a:solidFill>
              </a:rPr>
              <a:t>] http://byminjihee.blog.me/50129060526</a:t>
            </a:r>
            <a:endParaRPr lang="ko-KR" altLang="en-US" sz="105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44333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"/>
          <p:cNvGrpSpPr/>
          <p:nvPr/>
        </p:nvGrpSpPr>
        <p:grpSpPr>
          <a:xfrm>
            <a:off x="84569" y="272523"/>
            <a:ext cx="1744818" cy="540060"/>
            <a:chOff x="6480212" y="3319128"/>
            <a:chExt cx="1744818" cy="540060"/>
          </a:xfrm>
        </p:grpSpPr>
        <p:sp>
          <p:nvSpPr>
            <p:cNvPr id="5" name="타원 4"/>
            <p:cNvSpPr/>
            <p:nvPr/>
          </p:nvSpPr>
          <p:spPr>
            <a:xfrm>
              <a:off x="6480212" y="3319128"/>
              <a:ext cx="540060" cy="540060"/>
            </a:xfrm>
            <a:prstGeom prst="ellipse">
              <a:avLst/>
            </a:prstGeom>
            <a:solidFill>
              <a:srgbClr val="EF201E">
                <a:alpha val="4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483399" y="3404492"/>
              <a:ext cx="17416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75" pitchFamily="34" charset="0"/>
                </a:rPr>
                <a:t>01 </a:t>
              </a:r>
              <a:r>
                <a:rPr lang="en-US" altLang="ko-KR" sz="12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75" pitchFamily="34" charset="0"/>
                </a:rPr>
                <a:t>2012 F/W TREND</a:t>
              </a:r>
              <a:endPara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Helvetica75" pitchFamily="34" charset="0"/>
              </a:endParaRPr>
            </a:p>
          </p:txBody>
        </p:sp>
      </p:grpSp>
      <p:cxnSp>
        <p:nvCxnSpPr>
          <p:cNvPr id="11" name="직선 연결선 10"/>
          <p:cNvCxnSpPr/>
          <p:nvPr/>
        </p:nvCxnSpPr>
        <p:spPr>
          <a:xfrm>
            <a:off x="251520" y="6317110"/>
            <a:ext cx="8460432" cy="4267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직사각형 11"/>
          <p:cNvSpPr/>
          <p:nvPr/>
        </p:nvSpPr>
        <p:spPr>
          <a:xfrm>
            <a:off x="8591686" y="6025555"/>
            <a:ext cx="288032" cy="28803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79326" y="541391"/>
            <a:ext cx="14654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elvetica75" pitchFamily="34" charset="0"/>
              </a:rPr>
              <a:t>Fashion</a:t>
            </a:r>
            <a:endParaRPr lang="ko-KR" altLang="en-US" sz="28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Helvetica75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203848" y="1196752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latin typeface="PNH복고만화" pitchFamily="18" charset="-127"/>
                <a:ea typeface="PNH복고만화" pitchFamily="18" charset="-127"/>
              </a:rPr>
              <a:t>&lt;&lt;</a:t>
            </a:r>
            <a:r>
              <a:rPr lang="ko-KR" altLang="en-US" sz="1200" dirty="0" smtClean="0">
                <a:latin typeface="PNH복고만화" pitchFamily="18" charset="-127"/>
                <a:ea typeface="PNH복고만화" pitchFamily="18" charset="-127"/>
              </a:rPr>
              <a:t>남성스럽게 표현되는 </a:t>
            </a:r>
            <a:r>
              <a:rPr lang="ko-KR" altLang="en-US" sz="1200" dirty="0" err="1" smtClean="0">
                <a:latin typeface="PNH복고만화" pitchFamily="18" charset="-127"/>
                <a:ea typeface="PNH복고만화" pitchFamily="18" charset="-127"/>
              </a:rPr>
              <a:t>자켓</a:t>
            </a:r>
            <a:endParaRPr lang="en-US" altLang="ko-KR" sz="1200" dirty="0" smtClean="0">
              <a:latin typeface="PNH복고만화" pitchFamily="18" charset="-127"/>
              <a:ea typeface="PNH복고만화" pitchFamily="18" charset="-127"/>
            </a:endParaRPr>
          </a:p>
          <a:p>
            <a:r>
              <a:rPr lang="en-US" altLang="ko-KR" sz="1200" dirty="0" smtClean="0">
                <a:latin typeface="PNH복고만화" pitchFamily="18" charset="-127"/>
                <a:ea typeface="PNH복고만화" pitchFamily="18" charset="-127"/>
              </a:rPr>
              <a:t>Mannish Jacket,</a:t>
            </a:r>
            <a:r>
              <a:rPr lang="ko-KR" altLang="en-US" sz="1200" dirty="0" err="1" smtClean="0">
                <a:latin typeface="PNH복고만화" pitchFamily="18" charset="-127"/>
                <a:ea typeface="PNH복고만화" pitchFamily="18" charset="-127"/>
              </a:rPr>
              <a:t>매니쉬</a:t>
            </a:r>
            <a:r>
              <a:rPr lang="ko-KR" altLang="en-US" sz="1200" dirty="0" smtClean="0">
                <a:latin typeface="PNH복고만화" pitchFamily="18" charset="-127"/>
                <a:ea typeface="PNH복고만화" pitchFamily="18" charset="-127"/>
              </a:rPr>
              <a:t> </a:t>
            </a:r>
            <a:r>
              <a:rPr lang="ko-KR" altLang="en-US" sz="1200" dirty="0" err="1" smtClean="0">
                <a:latin typeface="PNH복고만화" pitchFamily="18" charset="-127"/>
                <a:ea typeface="PNH복고만화" pitchFamily="18" charset="-127"/>
              </a:rPr>
              <a:t>자켓</a:t>
            </a:r>
            <a:endParaRPr lang="ko-KR" altLang="en-US" sz="1200" dirty="0">
              <a:latin typeface="PNH복고만화" pitchFamily="18" charset="-127"/>
              <a:ea typeface="PNH복고만화" pitchFamily="18" charset="-127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411760" y="2708920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200" dirty="0" smtClean="0">
                <a:latin typeface="PNH복고만화" pitchFamily="18" charset="-127"/>
                <a:ea typeface="PNH복고만화" pitchFamily="18" charset="-127"/>
              </a:rPr>
              <a:t>딱히 정해진 형태가 없는 </a:t>
            </a:r>
            <a:r>
              <a:rPr lang="ko-KR" altLang="en-US" sz="1200" dirty="0" err="1" smtClean="0">
                <a:latin typeface="PNH복고만화" pitchFamily="18" charset="-127"/>
                <a:ea typeface="PNH복고만화" pitchFamily="18" charset="-127"/>
              </a:rPr>
              <a:t>자켓</a:t>
            </a:r>
            <a:r>
              <a:rPr lang="en-US" altLang="ko-KR" sz="1200" dirty="0" smtClean="0">
                <a:latin typeface="PNH복고만화" pitchFamily="18" charset="-127"/>
                <a:ea typeface="PNH복고만화" pitchFamily="18" charset="-127"/>
              </a:rPr>
              <a:t>&gt;&gt;</a:t>
            </a:r>
          </a:p>
          <a:p>
            <a:pPr algn="r"/>
            <a:r>
              <a:rPr lang="en-US" altLang="ko-KR" sz="1200" dirty="0" err="1" smtClean="0">
                <a:latin typeface="PNH복고만화" pitchFamily="18" charset="-127"/>
                <a:ea typeface="PNH복고만화" pitchFamily="18" charset="-127"/>
              </a:rPr>
              <a:t>Umformed</a:t>
            </a:r>
            <a:r>
              <a:rPr lang="en-US" altLang="ko-KR" sz="1200" dirty="0" smtClean="0">
                <a:latin typeface="PNH복고만화" pitchFamily="18" charset="-127"/>
                <a:ea typeface="PNH복고만화" pitchFamily="18" charset="-127"/>
              </a:rPr>
              <a:t> Jacket </a:t>
            </a:r>
            <a:endParaRPr lang="ko-KR" altLang="en-US" sz="1200" dirty="0">
              <a:latin typeface="PNH복고만화" pitchFamily="18" charset="-127"/>
              <a:ea typeface="PNH복고만화" pitchFamily="18" charset="-127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203848" y="3933056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latin typeface="PNH복고만화" pitchFamily="18" charset="-127"/>
                <a:ea typeface="PNH복고만화" pitchFamily="18" charset="-127"/>
              </a:rPr>
              <a:t>&lt;&lt;</a:t>
            </a:r>
            <a:r>
              <a:rPr lang="ko-KR" altLang="en-US" sz="1200" dirty="0" err="1" smtClean="0">
                <a:latin typeface="PNH복고만화" pitchFamily="18" charset="-127"/>
                <a:ea typeface="PNH복고만화" pitchFamily="18" charset="-127"/>
              </a:rPr>
              <a:t>그래픽한</a:t>
            </a:r>
            <a:r>
              <a:rPr lang="ko-KR" altLang="en-US" sz="1200" dirty="0" smtClean="0">
                <a:latin typeface="PNH복고만화" pitchFamily="18" charset="-127"/>
                <a:ea typeface="PNH복고만화" pitchFamily="18" charset="-127"/>
              </a:rPr>
              <a:t> 디자인의 가벼운 </a:t>
            </a:r>
            <a:r>
              <a:rPr lang="ko-KR" altLang="en-US" sz="1200" dirty="0" err="1" smtClean="0">
                <a:latin typeface="PNH복고만화" pitchFamily="18" charset="-127"/>
                <a:ea typeface="PNH복고만화" pitchFamily="18" charset="-127"/>
              </a:rPr>
              <a:t>자켓</a:t>
            </a:r>
            <a:endParaRPr lang="en-US" altLang="ko-KR" sz="1200" dirty="0" smtClean="0">
              <a:latin typeface="PNH복고만화" pitchFamily="18" charset="-127"/>
              <a:ea typeface="PNH복고만화" pitchFamily="18" charset="-127"/>
            </a:endParaRPr>
          </a:p>
          <a:p>
            <a:r>
              <a:rPr lang="en-US" altLang="ko-KR" sz="1200" dirty="0" smtClean="0">
                <a:latin typeface="PNH복고만화" pitchFamily="18" charset="-127"/>
                <a:ea typeface="PNH복고만화" pitchFamily="18" charset="-127"/>
              </a:rPr>
              <a:t>Graphical Blazer</a:t>
            </a:r>
            <a:endParaRPr lang="ko-KR" altLang="en-US" sz="1200" dirty="0">
              <a:latin typeface="PNH복고만화" pitchFamily="18" charset="-127"/>
              <a:ea typeface="PNH복고만화" pitchFamily="18" charset="-127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0" y="5949280"/>
            <a:ext cx="914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50" dirty="0" smtClean="0">
                <a:solidFill>
                  <a:schemeClr val="bg1">
                    <a:lumMod val="65000"/>
                  </a:schemeClr>
                </a:solidFill>
              </a:rPr>
              <a:t>출처 </a:t>
            </a:r>
            <a:r>
              <a:rPr lang="en-US" altLang="ko-KR" sz="1050" dirty="0" smtClean="0">
                <a:solidFill>
                  <a:schemeClr val="bg1">
                    <a:lumMod val="65000"/>
                  </a:schemeClr>
                </a:solidFill>
              </a:rPr>
              <a:t>: [</a:t>
            </a:r>
            <a:r>
              <a:rPr lang="ko-KR" altLang="en-US" sz="1050" dirty="0" err="1" smtClean="0">
                <a:solidFill>
                  <a:schemeClr val="bg1">
                    <a:lumMod val="65000"/>
                  </a:schemeClr>
                </a:solidFill>
              </a:rPr>
              <a:t>네이버블로그</a:t>
            </a:r>
            <a:r>
              <a:rPr lang="en-US" altLang="ko-KR" sz="1050" dirty="0" smtClean="0">
                <a:solidFill>
                  <a:schemeClr val="bg1">
                    <a:lumMod val="65000"/>
                  </a:schemeClr>
                </a:solidFill>
              </a:rPr>
              <a:t>] http://byminjihee.blog.me/50129060526</a:t>
            </a:r>
            <a:endParaRPr lang="ko-KR" altLang="en-US" sz="105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21" name="그림 20" descr="dress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980728"/>
            <a:ext cx="2496386" cy="2520000"/>
          </a:xfrm>
          <a:prstGeom prst="rect">
            <a:avLst/>
          </a:prstGeom>
        </p:spPr>
      </p:pic>
      <p:pic>
        <p:nvPicPr>
          <p:cNvPr id="22" name="그림 21" descr="dress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12160" y="980728"/>
            <a:ext cx="2513208" cy="2520000"/>
          </a:xfrm>
          <a:prstGeom prst="rect">
            <a:avLst/>
          </a:prstGeom>
        </p:spPr>
      </p:pic>
      <p:pic>
        <p:nvPicPr>
          <p:cNvPr id="23" name="그림 22" descr="dress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3501008"/>
            <a:ext cx="2490731" cy="2484000"/>
          </a:xfrm>
          <a:prstGeom prst="rect">
            <a:avLst/>
          </a:prstGeom>
        </p:spPr>
      </p:pic>
      <p:pic>
        <p:nvPicPr>
          <p:cNvPr id="24" name="그림 23" descr="dress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12160" y="3501008"/>
            <a:ext cx="2513208" cy="25200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2411760" y="5229200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200" dirty="0" smtClean="0">
                <a:latin typeface="PNH복고만화" pitchFamily="18" charset="-127"/>
                <a:ea typeface="PNH복고만화" pitchFamily="18" charset="-127"/>
              </a:rPr>
              <a:t>심플한 </a:t>
            </a:r>
            <a:r>
              <a:rPr lang="ko-KR" altLang="en-US" sz="1200" dirty="0" err="1" smtClean="0">
                <a:latin typeface="PNH복고만화" pitchFamily="18" charset="-127"/>
                <a:ea typeface="PNH복고만화" pitchFamily="18" charset="-127"/>
              </a:rPr>
              <a:t>페플럼</a:t>
            </a:r>
            <a:r>
              <a:rPr lang="ko-KR" altLang="en-US" sz="1200" dirty="0" smtClean="0">
                <a:latin typeface="PNH복고만화" pitchFamily="18" charset="-127"/>
                <a:ea typeface="PNH복고만화" pitchFamily="18" charset="-127"/>
              </a:rPr>
              <a:t> 정장</a:t>
            </a:r>
            <a:r>
              <a:rPr lang="en-US" altLang="ko-KR" sz="1200" dirty="0" smtClean="0">
                <a:latin typeface="PNH복고만화" pitchFamily="18" charset="-127"/>
                <a:ea typeface="PNH복고만화" pitchFamily="18" charset="-127"/>
              </a:rPr>
              <a:t>&gt;&gt;</a:t>
            </a:r>
          </a:p>
          <a:p>
            <a:pPr algn="r"/>
            <a:r>
              <a:rPr lang="en-US" altLang="ko-KR" sz="1200" dirty="0" smtClean="0">
                <a:latin typeface="PNH복고만화" pitchFamily="18" charset="-127"/>
                <a:ea typeface="PNH복고만화" pitchFamily="18" charset="-127"/>
              </a:rPr>
              <a:t>Simple Peplum Assemble</a:t>
            </a:r>
            <a:endParaRPr lang="ko-KR" altLang="en-US" sz="1200" dirty="0">
              <a:latin typeface="PNH복고만화" pitchFamily="18" charset="-127"/>
              <a:ea typeface="PNH복고만화" pitchFamily="18" charset="-127"/>
            </a:endParaRPr>
          </a:p>
        </p:txBody>
      </p:sp>
      <p:pic>
        <p:nvPicPr>
          <p:cNvPr id="17" name="그림 16" descr="jacket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3568" y="980728"/>
            <a:ext cx="2520000" cy="2523406"/>
          </a:xfrm>
          <a:prstGeom prst="rect">
            <a:avLst/>
          </a:prstGeom>
        </p:spPr>
      </p:pic>
      <p:pic>
        <p:nvPicPr>
          <p:cNvPr id="18" name="그림 17" descr="jacket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83568" y="3501008"/>
            <a:ext cx="2520000" cy="2499568"/>
          </a:xfrm>
          <a:prstGeom prst="rect">
            <a:avLst/>
          </a:prstGeom>
        </p:spPr>
      </p:pic>
      <p:pic>
        <p:nvPicPr>
          <p:cNvPr id="19" name="그림 18" descr="jacket3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012160" y="980728"/>
            <a:ext cx="2520000" cy="2506378"/>
          </a:xfrm>
          <a:prstGeom prst="rect">
            <a:avLst/>
          </a:prstGeom>
        </p:spPr>
      </p:pic>
      <p:pic>
        <p:nvPicPr>
          <p:cNvPr id="20" name="그림 19" descr="jacket4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012160" y="3501008"/>
            <a:ext cx="2520000" cy="2523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544333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"/>
          <p:cNvGrpSpPr/>
          <p:nvPr/>
        </p:nvGrpSpPr>
        <p:grpSpPr>
          <a:xfrm>
            <a:off x="84569" y="272523"/>
            <a:ext cx="1744818" cy="540060"/>
            <a:chOff x="6480212" y="3319128"/>
            <a:chExt cx="1744818" cy="540060"/>
          </a:xfrm>
        </p:grpSpPr>
        <p:sp>
          <p:nvSpPr>
            <p:cNvPr id="5" name="타원 4"/>
            <p:cNvSpPr/>
            <p:nvPr/>
          </p:nvSpPr>
          <p:spPr>
            <a:xfrm>
              <a:off x="6480212" y="3319128"/>
              <a:ext cx="540060" cy="540060"/>
            </a:xfrm>
            <a:prstGeom prst="ellipse">
              <a:avLst/>
            </a:prstGeom>
            <a:solidFill>
              <a:srgbClr val="EF201E">
                <a:alpha val="4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483399" y="3404492"/>
              <a:ext cx="17416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75" pitchFamily="34" charset="0"/>
                </a:rPr>
                <a:t>01 </a:t>
              </a:r>
              <a:r>
                <a:rPr lang="en-US" altLang="ko-KR" sz="12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75" pitchFamily="34" charset="0"/>
                </a:rPr>
                <a:t>2012 F/W TREND</a:t>
              </a:r>
              <a:endPara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Helvetica75" pitchFamily="34" charset="0"/>
              </a:endParaRPr>
            </a:p>
          </p:txBody>
        </p:sp>
      </p:grpSp>
      <p:cxnSp>
        <p:nvCxnSpPr>
          <p:cNvPr id="11" name="직선 연결선 10"/>
          <p:cNvCxnSpPr/>
          <p:nvPr/>
        </p:nvCxnSpPr>
        <p:spPr>
          <a:xfrm>
            <a:off x="251520" y="6317110"/>
            <a:ext cx="8460432" cy="4267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직사각형 11"/>
          <p:cNvSpPr/>
          <p:nvPr/>
        </p:nvSpPr>
        <p:spPr>
          <a:xfrm>
            <a:off x="8591686" y="6025555"/>
            <a:ext cx="288032" cy="28803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79326" y="541391"/>
            <a:ext cx="14654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elvetica75" pitchFamily="34" charset="0"/>
              </a:rPr>
              <a:t>Fashion</a:t>
            </a:r>
            <a:endParaRPr lang="ko-KR" altLang="en-US" sz="28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Helvetica75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4437112"/>
            <a:ext cx="914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ko-KR" sz="1100" dirty="0" smtClean="0"/>
          </a:p>
          <a:p>
            <a:pPr algn="ctr"/>
            <a:r>
              <a:rPr lang="en-US" altLang="ko-KR" sz="1600" b="1" dirty="0" smtClean="0"/>
              <a:t>4. DRESS</a:t>
            </a:r>
            <a:endParaRPr lang="ko-KR" altLang="en-US" sz="1600" dirty="0" smtClean="0"/>
          </a:p>
          <a:p>
            <a:pPr algn="ctr"/>
            <a:endParaRPr lang="en-US" altLang="ko-KR" sz="800" dirty="0" smtClean="0"/>
          </a:p>
          <a:p>
            <a:pPr algn="ctr"/>
            <a:r>
              <a:rPr lang="ko-KR" altLang="en-US" sz="1100" dirty="0" smtClean="0"/>
              <a:t>독특한 것은 우아하면서 </a:t>
            </a:r>
            <a:r>
              <a:rPr lang="ko-KR" altLang="en-US" sz="1100" dirty="0" err="1" smtClean="0"/>
              <a:t>아방가르드한</a:t>
            </a:r>
            <a:r>
              <a:rPr lang="ko-KR" altLang="en-US" sz="1100" dirty="0" smtClean="0"/>
              <a:t> 칵테일 드레스</a:t>
            </a:r>
            <a:r>
              <a:rPr lang="en-US" altLang="ko-KR" sz="1100" dirty="0" smtClean="0"/>
              <a:t>, </a:t>
            </a:r>
            <a:r>
              <a:rPr lang="ko-KR" altLang="en-US" sz="1100" dirty="0" smtClean="0"/>
              <a:t>리본이나 </a:t>
            </a:r>
            <a:r>
              <a:rPr lang="ko-KR" altLang="en-US" sz="1100" dirty="0" err="1" smtClean="0"/>
              <a:t>드레이퍼리한</a:t>
            </a:r>
            <a:r>
              <a:rPr lang="ko-KR" altLang="en-US" sz="1100" dirty="0" smtClean="0"/>
              <a:t> 디테일</a:t>
            </a:r>
            <a:r>
              <a:rPr lang="en-US" altLang="ko-KR" sz="1100" dirty="0" smtClean="0"/>
              <a:t>, </a:t>
            </a:r>
          </a:p>
          <a:p>
            <a:pPr algn="ctr"/>
            <a:r>
              <a:rPr lang="ko-KR" altLang="en-US" sz="1100" dirty="0" err="1" smtClean="0"/>
              <a:t>비즈장식</a:t>
            </a:r>
            <a:r>
              <a:rPr lang="en-US" altLang="ko-KR" sz="1100" dirty="0" smtClean="0"/>
              <a:t>, </a:t>
            </a:r>
            <a:r>
              <a:rPr lang="ko-KR" altLang="en-US" sz="1100" dirty="0" err="1" smtClean="0"/>
              <a:t>퍼프</a:t>
            </a:r>
            <a:r>
              <a:rPr lang="ko-KR" altLang="en-US" sz="1100" dirty="0" smtClean="0"/>
              <a:t> 소매 등으로 로맨틱한 감성은 살리면서 </a:t>
            </a:r>
            <a:r>
              <a:rPr lang="ko-KR" altLang="en-US" sz="1100" dirty="0" err="1" smtClean="0"/>
              <a:t>베어백이나</a:t>
            </a:r>
            <a:r>
              <a:rPr lang="ko-KR" altLang="en-US" sz="1100" dirty="0" smtClean="0"/>
              <a:t> </a:t>
            </a:r>
            <a:r>
              <a:rPr lang="ko-KR" altLang="en-US" sz="1100" dirty="0" err="1" smtClean="0"/>
              <a:t>슬릿</a:t>
            </a:r>
            <a:r>
              <a:rPr lang="ko-KR" altLang="en-US" sz="1100" dirty="0" smtClean="0"/>
              <a:t> 등으로 </a:t>
            </a:r>
            <a:r>
              <a:rPr lang="ko-KR" altLang="en-US" sz="1100" dirty="0" err="1" smtClean="0"/>
              <a:t>센슈얼한</a:t>
            </a:r>
            <a:r>
              <a:rPr lang="ko-KR" altLang="en-US" sz="1100" dirty="0" smtClean="0"/>
              <a:t> 반전을 가미한 것이 특징</a:t>
            </a:r>
            <a:r>
              <a:rPr lang="en-US" altLang="ko-KR" sz="1100" dirty="0" smtClean="0"/>
              <a:t>.</a:t>
            </a:r>
          </a:p>
          <a:p>
            <a:pPr algn="ctr"/>
            <a:r>
              <a:rPr lang="ko-KR" altLang="en-US" sz="1100" dirty="0" err="1" smtClean="0"/>
              <a:t>미니멀한</a:t>
            </a:r>
            <a:r>
              <a:rPr lang="ko-KR" altLang="en-US" sz="1100" dirty="0" smtClean="0"/>
              <a:t> 드레스들도 많이 선보여졌는데 깔끔하면서도 부드러운 소재를 사용하여</a:t>
            </a:r>
            <a:endParaRPr lang="en-US" altLang="ko-KR" sz="1100" dirty="0" smtClean="0"/>
          </a:p>
          <a:p>
            <a:pPr algn="ctr"/>
            <a:r>
              <a:rPr lang="ko-KR" altLang="en-US" sz="1100" dirty="0" smtClean="0"/>
              <a:t>인체 곡선에 맞게 자연스럽게 둥글려진 형태를 볼 수 있고</a:t>
            </a:r>
            <a:r>
              <a:rPr lang="en-US" altLang="ko-KR" sz="1100" dirty="0" smtClean="0"/>
              <a:t>,</a:t>
            </a:r>
          </a:p>
          <a:p>
            <a:pPr algn="ctr"/>
            <a:r>
              <a:rPr lang="ko-KR" altLang="en-US" sz="1100" dirty="0" smtClean="0"/>
              <a:t>기하학적이면서 </a:t>
            </a:r>
            <a:r>
              <a:rPr lang="ko-KR" altLang="en-US" sz="1100" dirty="0" err="1" smtClean="0"/>
              <a:t>언발란스한</a:t>
            </a:r>
            <a:r>
              <a:rPr lang="ko-KR" altLang="en-US" sz="1100" dirty="0" smtClean="0"/>
              <a:t> </a:t>
            </a:r>
            <a:r>
              <a:rPr lang="ko-KR" altLang="en-US" sz="1100" dirty="0" err="1" smtClean="0"/>
              <a:t>컷팅과도</a:t>
            </a:r>
            <a:r>
              <a:rPr lang="ko-KR" altLang="en-US" sz="1100" dirty="0" smtClean="0"/>
              <a:t> 절묘하게 조합</a:t>
            </a:r>
            <a:r>
              <a:rPr lang="en-US" altLang="ko-KR" sz="1100" dirty="0" smtClean="0"/>
              <a:t>. </a:t>
            </a:r>
            <a:r>
              <a:rPr lang="ko-KR" altLang="en-US" sz="1100" dirty="0" err="1" smtClean="0"/>
              <a:t>센스있는</a:t>
            </a:r>
            <a:r>
              <a:rPr lang="ko-KR" altLang="en-US" sz="1100" dirty="0" smtClean="0"/>
              <a:t> </a:t>
            </a:r>
            <a:r>
              <a:rPr lang="ko-KR" altLang="en-US" sz="1100" dirty="0" err="1" smtClean="0"/>
              <a:t>레이어링</a:t>
            </a:r>
            <a:r>
              <a:rPr lang="ko-KR" altLang="en-US" sz="1100" dirty="0" smtClean="0"/>
              <a:t> 디자인도 엿볼 수 있다</a:t>
            </a:r>
            <a:r>
              <a:rPr lang="en-US" altLang="ko-KR" sz="1100" dirty="0" smtClean="0"/>
              <a:t>.</a:t>
            </a:r>
            <a:endParaRPr lang="ko-KR" altLang="en-US" sz="1100" dirty="0"/>
          </a:p>
        </p:txBody>
      </p:sp>
      <p:pic>
        <p:nvPicPr>
          <p:cNvPr id="13" name="그림 12" descr="dres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980728"/>
            <a:ext cx="7048500" cy="367665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0" y="5949280"/>
            <a:ext cx="914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50" dirty="0" smtClean="0">
                <a:solidFill>
                  <a:schemeClr val="bg1">
                    <a:lumMod val="65000"/>
                  </a:schemeClr>
                </a:solidFill>
              </a:rPr>
              <a:t>출처 </a:t>
            </a:r>
            <a:r>
              <a:rPr lang="en-US" altLang="ko-KR" sz="1050" dirty="0" smtClean="0">
                <a:solidFill>
                  <a:schemeClr val="bg1">
                    <a:lumMod val="65000"/>
                  </a:schemeClr>
                </a:solidFill>
              </a:rPr>
              <a:t>: [</a:t>
            </a:r>
            <a:r>
              <a:rPr lang="ko-KR" altLang="en-US" sz="1050" dirty="0" err="1" smtClean="0">
                <a:solidFill>
                  <a:schemeClr val="bg1">
                    <a:lumMod val="65000"/>
                  </a:schemeClr>
                </a:solidFill>
              </a:rPr>
              <a:t>네이버블로그</a:t>
            </a:r>
            <a:r>
              <a:rPr lang="en-US" altLang="ko-KR" sz="1050" dirty="0" smtClean="0">
                <a:solidFill>
                  <a:schemeClr val="bg1">
                    <a:lumMod val="65000"/>
                  </a:schemeClr>
                </a:solidFill>
              </a:rPr>
              <a:t>] http://byminjihee.blog.me/50129060526</a:t>
            </a:r>
            <a:endParaRPr lang="ko-KR" altLang="en-US" sz="105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44333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"/>
          <p:cNvGrpSpPr/>
          <p:nvPr/>
        </p:nvGrpSpPr>
        <p:grpSpPr>
          <a:xfrm>
            <a:off x="84569" y="272523"/>
            <a:ext cx="1744818" cy="540060"/>
            <a:chOff x="6480212" y="3319128"/>
            <a:chExt cx="1744818" cy="540060"/>
          </a:xfrm>
        </p:grpSpPr>
        <p:sp>
          <p:nvSpPr>
            <p:cNvPr id="5" name="타원 4"/>
            <p:cNvSpPr/>
            <p:nvPr/>
          </p:nvSpPr>
          <p:spPr>
            <a:xfrm>
              <a:off x="6480212" y="3319128"/>
              <a:ext cx="540060" cy="540060"/>
            </a:xfrm>
            <a:prstGeom prst="ellipse">
              <a:avLst/>
            </a:prstGeom>
            <a:solidFill>
              <a:srgbClr val="EF201E">
                <a:alpha val="4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483399" y="3404492"/>
              <a:ext cx="17416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75" pitchFamily="34" charset="0"/>
                </a:rPr>
                <a:t>01 </a:t>
              </a:r>
              <a:r>
                <a:rPr lang="en-US" altLang="ko-KR" sz="12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75" pitchFamily="34" charset="0"/>
                </a:rPr>
                <a:t>2012 F/W TREND</a:t>
              </a:r>
              <a:endPara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Helvetica75" pitchFamily="34" charset="0"/>
              </a:endParaRPr>
            </a:p>
          </p:txBody>
        </p:sp>
      </p:grpSp>
      <p:cxnSp>
        <p:nvCxnSpPr>
          <p:cNvPr id="11" name="직선 연결선 10"/>
          <p:cNvCxnSpPr/>
          <p:nvPr/>
        </p:nvCxnSpPr>
        <p:spPr>
          <a:xfrm>
            <a:off x="251520" y="6317110"/>
            <a:ext cx="8460432" cy="4267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직사각형 11"/>
          <p:cNvSpPr/>
          <p:nvPr/>
        </p:nvSpPr>
        <p:spPr>
          <a:xfrm>
            <a:off x="8591686" y="6025555"/>
            <a:ext cx="288032" cy="28803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79326" y="541391"/>
            <a:ext cx="14654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elvetica75" pitchFamily="34" charset="0"/>
              </a:rPr>
              <a:t>Fashion</a:t>
            </a:r>
            <a:endParaRPr lang="ko-KR" altLang="en-US" sz="28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Helvetica75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203848" y="1556792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>
                <a:latin typeface="PNH복고만화" pitchFamily="18" charset="-127"/>
                <a:ea typeface="PNH복고만화" pitchFamily="18" charset="-127"/>
              </a:rPr>
              <a:t>◀</a:t>
            </a:r>
            <a:r>
              <a:rPr lang="ko-KR" altLang="en-US" sz="1200" dirty="0" err="1" smtClean="0">
                <a:latin typeface="PNH복고만화" pitchFamily="18" charset="-127"/>
                <a:ea typeface="PNH복고만화" pitchFamily="18" charset="-127"/>
              </a:rPr>
              <a:t>레트로</a:t>
            </a:r>
            <a:r>
              <a:rPr lang="ko-KR" altLang="en-US" sz="1200" dirty="0" smtClean="0">
                <a:latin typeface="PNH복고만화" pitchFamily="18" charset="-127"/>
                <a:ea typeface="PNH복고만화" pitchFamily="18" charset="-127"/>
              </a:rPr>
              <a:t> 칵테일 드레스</a:t>
            </a:r>
            <a:endParaRPr lang="en-US" altLang="ko-KR" sz="1200" dirty="0" smtClean="0">
              <a:latin typeface="PNH복고만화" pitchFamily="18" charset="-127"/>
              <a:ea typeface="PNH복고만화" pitchFamily="18" charset="-127"/>
            </a:endParaRPr>
          </a:p>
          <a:p>
            <a:r>
              <a:rPr lang="en-US" altLang="ko-KR" sz="1200" dirty="0" smtClean="0">
                <a:latin typeface="PNH복고만화" pitchFamily="18" charset="-127"/>
                <a:ea typeface="PNH복고만화" pitchFamily="18" charset="-127"/>
              </a:rPr>
              <a:t>    (Retro Cocktail Dress)</a:t>
            </a:r>
            <a:endParaRPr lang="ko-KR" altLang="en-US" sz="1200" dirty="0">
              <a:latin typeface="PNH복고만화" pitchFamily="18" charset="-127"/>
              <a:ea typeface="PNH복고만화" pitchFamily="18" charset="-127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411760" y="2636912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200" dirty="0" smtClean="0">
                <a:latin typeface="PNH복고만화" pitchFamily="18" charset="-127"/>
                <a:ea typeface="PNH복고만화" pitchFamily="18" charset="-127"/>
              </a:rPr>
              <a:t>여성스러운 둥근 </a:t>
            </a:r>
            <a:r>
              <a:rPr lang="ko-KR" altLang="en-US" sz="1200" dirty="0" err="1" smtClean="0">
                <a:latin typeface="PNH복고만화" pitchFamily="18" charset="-127"/>
                <a:ea typeface="PNH복고만화" pitchFamily="18" charset="-127"/>
              </a:rPr>
              <a:t>카라가</a:t>
            </a:r>
            <a:r>
              <a:rPr lang="ko-KR" altLang="en-US" sz="1200" dirty="0" smtClean="0">
                <a:latin typeface="PNH복고만화" pitchFamily="18" charset="-127"/>
                <a:ea typeface="PNH복고만화" pitchFamily="18" charset="-127"/>
              </a:rPr>
              <a:t> 포인트▶</a:t>
            </a:r>
            <a:endParaRPr lang="en-US" altLang="ko-KR" sz="1200" dirty="0" smtClean="0">
              <a:latin typeface="PNH복고만화" pitchFamily="18" charset="-127"/>
              <a:ea typeface="PNH복고만화" pitchFamily="18" charset="-127"/>
            </a:endParaRPr>
          </a:p>
          <a:p>
            <a:pPr algn="r"/>
            <a:r>
              <a:rPr lang="en-US" altLang="ko-KR" sz="1200" dirty="0" smtClean="0">
                <a:latin typeface="PNH복고만화" pitchFamily="18" charset="-127"/>
                <a:ea typeface="PNH복고만화" pitchFamily="18" charset="-127"/>
              </a:rPr>
              <a:t>Collared One-Piece </a:t>
            </a:r>
            <a:endParaRPr lang="ko-KR" altLang="en-US" sz="1200" dirty="0">
              <a:latin typeface="PNH복고만화" pitchFamily="18" charset="-127"/>
              <a:ea typeface="PNH복고만화" pitchFamily="18" charset="-127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203848" y="4005064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>
                <a:latin typeface="PNH복고만화" pitchFamily="18" charset="-127"/>
                <a:ea typeface="PNH복고만화" pitchFamily="18" charset="-127"/>
              </a:rPr>
              <a:t>◀ 심플한 디자인의 드레스</a:t>
            </a:r>
            <a:endParaRPr lang="en-US" altLang="ko-KR" sz="1200" dirty="0" smtClean="0">
              <a:latin typeface="PNH복고만화" pitchFamily="18" charset="-127"/>
              <a:ea typeface="PNH복고만화" pitchFamily="18" charset="-127"/>
            </a:endParaRPr>
          </a:p>
          <a:p>
            <a:r>
              <a:rPr lang="en-US" altLang="ko-KR" sz="1200" dirty="0" smtClean="0">
                <a:latin typeface="PNH복고만화" pitchFamily="18" charset="-127"/>
                <a:ea typeface="PNH복고만화" pitchFamily="18" charset="-127"/>
              </a:rPr>
              <a:t>Simple Tunic Dress</a:t>
            </a:r>
            <a:endParaRPr lang="ko-KR" altLang="en-US" sz="1200" dirty="0">
              <a:latin typeface="PNH복고만화" pitchFamily="18" charset="-127"/>
              <a:ea typeface="PNH복고만화" pitchFamily="18" charset="-127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0" y="5949280"/>
            <a:ext cx="914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50" dirty="0" smtClean="0">
                <a:solidFill>
                  <a:schemeClr val="bg1">
                    <a:lumMod val="65000"/>
                  </a:schemeClr>
                </a:solidFill>
              </a:rPr>
              <a:t>출처 </a:t>
            </a:r>
            <a:r>
              <a:rPr lang="en-US" altLang="ko-KR" sz="1050" dirty="0" smtClean="0">
                <a:solidFill>
                  <a:schemeClr val="bg1">
                    <a:lumMod val="65000"/>
                  </a:schemeClr>
                </a:solidFill>
              </a:rPr>
              <a:t>: [</a:t>
            </a:r>
            <a:r>
              <a:rPr lang="ko-KR" altLang="en-US" sz="1050" dirty="0" err="1" smtClean="0">
                <a:solidFill>
                  <a:schemeClr val="bg1">
                    <a:lumMod val="65000"/>
                  </a:schemeClr>
                </a:solidFill>
              </a:rPr>
              <a:t>네이버블로그</a:t>
            </a:r>
            <a:r>
              <a:rPr lang="en-US" altLang="ko-KR" sz="1050" dirty="0" smtClean="0">
                <a:solidFill>
                  <a:schemeClr val="bg1">
                    <a:lumMod val="65000"/>
                  </a:schemeClr>
                </a:solidFill>
              </a:rPr>
              <a:t>] http://byminjihee.blog.me/50129060526</a:t>
            </a:r>
            <a:endParaRPr lang="ko-KR" altLang="en-US" sz="105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21" name="그림 20" descr="dress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980728"/>
            <a:ext cx="2496386" cy="2520000"/>
          </a:xfrm>
          <a:prstGeom prst="rect">
            <a:avLst/>
          </a:prstGeom>
        </p:spPr>
      </p:pic>
      <p:pic>
        <p:nvPicPr>
          <p:cNvPr id="22" name="그림 21" descr="dress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12160" y="980728"/>
            <a:ext cx="2513208" cy="2520000"/>
          </a:xfrm>
          <a:prstGeom prst="rect">
            <a:avLst/>
          </a:prstGeom>
        </p:spPr>
      </p:pic>
      <p:pic>
        <p:nvPicPr>
          <p:cNvPr id="23" name="그림 22" descr="dress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3501008"/>
            <a:ext cx="2490731" cy="2484000"/>
          </a:xfrm>
          <a:prstGeom prst="rect">
            <a:avLst/>
          </a:prstGeom>
        </p:spPr>
      </p:pic>
      <p:pic>
        <p:nvPicPr>
          <p:cNvPr id="24" name="그림 23" descr="dress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12160" y="3501008"/>
            <a:ext cx="2513208" cy="25200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2411760" y="5157192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200" dirty="0" err="1" smtClean="0">
                <a:latin typeface="PNH복고만화" pitchFamily="18" charset="-127"/>
                <a:ea typeface="PNH복고만화" pitchFamily="18" charset="-127"/>
              </a:rPr>
              <a:t>미니멀한</a:t>
            </a:r>
            <a:r>
              <a:rPr lang="ko-KR" altLang="en-US" sz="1200" dirty="0" smtClean="0">
                <a:latin typeface="PNH복고만화" pitchFamily="18" charset="-127"/>
                <a:ea typeface="PNH복고만화" pitchFamily="18" charset="-127"/>
              </a:rPr>
              <a:t> 스타일의 </a:t>
            </a:r>
            <a:r>
              <a:rPr lang="ko-KR" altLang="en-US" sz="1200" dirty="0" err="1" smtClean="0">
                <a:latin typeface="PNH복고만화" pitchFamily="18" charset="-127"/>
                <a:ea typeface="PNH복고만화" pitchFamily="18" charset="-127"/>
              </a:rPr>
              <a:t>심플</a:t>
            </a:r>
            <a:r>
              <a:rPr lang="ko-KR" altLang="en-US" sz="1200" dirty="0" smtClean="0">
                <a:latin typeface="PNH복고만화" pitchFamily="18" charset="-127"/>
                <a:ea typeface="PNH복고만화" pitchFamily="18" charset="-127"/>
              </a:rPr>
              <a:t> 드레스 ▶</a:t>
            </a:r>
            <a:endParaRPr lang="en-US" altLang="ko-KR" sz="1200" dirty="0" smtClean="0">
              <a:latin typeface="PNH복고만화" pitchFamily="18" charset="-127"/>
              <a:ea typeface="PNH복고만화" pitchFamily="18" charset="-127"/>
            </a:endParaRPr>
          </a:p>
          <a:p>
            <a:pPr algn="r"/>
            <a:r>
              <a:rPr lang="en-US" altLang="ko-KR" sz="1200" dirty="0" err="1" smtClean="0">
                <a:latin typeface="PNH복고만화" pitchFamily="18" charset="-127"/>
                <a:ea typeface="PNH복고만화" pitchFamily="18" charset="-127"/>
              </a:rPr>
              <a:t>Degined</a:t>
            </a:r>
            <a:r>
              <a:rPr lang="en-US" altLang="ko-KR" sz="1200" dirty="0" smtClean="0">
                <a:latin typeface="PNH복고만화" pitchFamily="18" charset="-127"/>
                <a:ea typeface="PNH복고만화" pitchFamily="18" charset="-127"/>
              </a:rPr>
              <a:t> Minimal Dress</a:t>
            </a:r>
            <a:endParaRPr lang="ko-KR" altLang="en-US" sz="1200" dirty="0">
              <a:latin typeface="PNH복고만화" pitchFamily="18" charset="-127"/>
              <a:ea typeface="PNH복고만화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44333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"/>
          <p:cNvGrpSpPr/>
          <p:nvPr/>
        </p:nvGrpSpPr>
        <p:grpSpPr>
          <a:xfrm>
            <a:off x="84569" y="272523"/>
            <a:ext cx="1744818" cy="540060"/>
            <a:chOff x="6480212" y="3319128"/>
            <a:chExt cx="1744818" cy="540060"/>
          </a:xfrm>
        </p:grpSpPr>
        <p:sp>
          <p:nvSpPr>
            <p:cNvPr id="5" name="타원 4"/>
            <p:cNvSpPr/>
            <p:nvPr/>
          </p:nvSpPr>
          <p:spPr>
            <a:xfrm>
              <a:off x="6480212" y="3319128"/>
              <a:ext cx="540060" cy="540060"/>
            </a:xfrm>
            <a:prstGeom prst="ellipse">
              <a:avLst/>
            </a:prstGeom>
            <a:solidFill>
              <a:srgbClr val="EF201E">
                <a:alpha val="4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483399" y="3404492"/>
              <a:ext cx="17416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75" pitchFamily="34" charset="0"/>
                </a:rPr>
                <a:t>01 </a:t>
              </a:r>
              <a:r>
                <a:rPr lang="en-US" altLang="ko-KR" sz="12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75" pitchFamily="34" charset="0"/>
                </a:rPr>
                <a:t>2012 F/W TREND</a:t>
              </a:r>
              <a:endPara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Helvetica75" pitchFamily="34" charset="0"/>
              </a:endParaRPr>
            </a:p>
          </p:txBody>
        </p:sp>
      </p:grpSp>
      <p:cxnSp>
        <p:nvCxnSpPr>
          <p:cNvPr id="11" name="직선 연결선 10"/>
          <p:cNvCxnSpPr/>
          <p:nvPr/>
        </p:nvCxnSpPr>
        <p:spPr>
          <a:xfrm>
            <a:off x="251520" y="6317110"/>
            <a:ext cx="8460432" cy="4267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직사각형 11"/>
          <p:cNvSpPr/>
          <p:nvPr/>
        </p:nvSpPr>
        <p:spPr>
          <a:xfrm>
            <a:off x="8591686" y="6025555"/>
            <a:ext cx="288032" cy="28803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79326" y="541391"/>
            <a:ext cx="14654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elvetica75" pitchFamily="34" charset="0"/>
              </a:rPr>
              <a:t>Fashion</a:t>
            </a:r>
            <a:endParaRPr lang="ko-KR" altLang="en-US" sz="28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Helvetica75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4293096"/>
            <a:ext cx="9144000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ko-KR" sz="1100" dirty="0" smtClean="0"/>
          </a:p>
          <a:p>
            <a:pPr algn="ctr"/>
            <a:endParaRPr lang="en-US" altLang="ko-KR" sz="1100" dirty="0" smtClean="0"/>
          </a:p>
          <a:p>
            <a:pPr algn="ctr"/>
            <a:r>
              <a:rPr lang="en-US" altLang="ko-KR" sz="1600" b="1" dirty="0" smtClean="0"/>
              <a:t>5. BOTTOM</a:t>
            </a:r>
            <a:endParaRPr lang="ko-KR" altLang="en-US" sz="1600" dirty="0" smtClean="0"/>
          </a:p>
          <a:p>
            <a:pPr algn="ctr"/>
            <a:endParaRPr lang="en-US" altLang="ko-KR" sz="800" dirty="0" smtClean="0"/>
          </a:p>
          <a:p>
            <a:pPr algn="ctr"/>
            <a:r>
              <a:rPr lang="ko-KR" altLang="en-US" sz="1100" dirty="0" smtClean="0"/>
              <a:t>스커트는 무릎에서 발목이 넘는 길이까지 </a:t>
            </a:r>
            <a:r>
              <a:rPr lang="en-US" altLang="ko-KR" sz="1100" dirty="0" smtClean="0"/>
              <a:t>LONG</a:t>
            </a:r>
            <a:r>
              <a:rPr lang="ko-KR" altLang="en-US" sz="1100" dirty="0" smtClean="0"/>
              <a:t>한 길이가 대체적이며</a:t>
            </a:r>
            <a:r>
              <a:rPr lang="en-US" altLang="ko-KR" sz="1100" dirty="0" smtClean="0"/>
              <a:t>, </a:t>
            </a:r>
          </a:p>
          <a:p>
            <a:pPr algn="ctr"/>
            <a:r>
              <a:rPr lang="ko-KR" altLang="en-US" sz="1100" dirty="0" smtClean="0"/>
              <a:t>팬츠 역시 </a:t>
            </a:r>
            <a:r>
              <a:rPr lang="ko-KR" altLang="en-US" sz="1100" dirty="0" err="1" smtClean="0"/>
              <a:t>포멀한</a:t>
            </a:r>
            <a:r>
              <a:rPr lang="ko-KR" altLang="en-US" sz="1100" dirty="0" smtClean="0"/>
              <a:t> 디자인으로 스트레이트</a:t>
            </a:r>
            <a:r>
              <a:rPr lang="en-US" altLang="ko-KR" sz="1100" dirty="0" smtClean="0"/>
              <a:t>, </a:t>
            </a:r>
            <a:r>
              <a:rPr lang="ko-KR" altLang="en-US" sz="1100" dirty="0" err="1" smtClean="0"/>
              <a:t>테이퍼드</a:t>
            </a:r>
            <a:r>
              <a:rPr lang="ko-KR" altLang="en-US" sz="1100" dirty="0" smtClean="0"/>
              <a:t> 디테일이 많이 전개되었다</a:t>
            </a:r>
            <a:r>
              <a:rPr lang="en-US" altLang="ko-KR" sz="1100" dirty="0" smtClean="0"/>
              <a:t>.</a:t>
            </a:r>
            <a:endParaRPr lang="ko-KR" altLang="en-US" sz="1100" dirty="0" smtClean="0"/>
          </a:p>
          <a:p>
            <a:pPr algn="ctr"/>
            <a:r>
              <a:rPr lang="ko-KR" altLang="en-US" sz="1100" dirty="0" smtClean="0"/>
              <a:t>지난 </a:t>
            </a:r>
            <a:r>
              <a:rPr lang="en-US" altLang="ko-KR" sz="1100" dirty="0" smtClean="0"/>
              <a:t>S/S </a:t>
            </a:r>
            <a:r>
              <a:rPr lang="ko-KR" altLang="en-US" sz="1100" dirty="0" smtClean="0"/>
              <a:t>시즌부터 유행하고 있는 </a:t>
            </a:r>
            <a:r>
              <a:rPr lang="ko-KR" altLang="en-US" sz="1100" dirty="0" err="1" smtClean="0"/>
              <a:t>페플럼</a:t>
            </a:r>
            <a:r>
              <a:rPr lang="ko-KR" altLang="en-US" sz="1100" dirty="0" smtClean="0"/>
              <a:t> </a:t>
            </a:r>
            <a:r>
              <a:rPr lang="ko-KR" altLang="en-US" sz="1100" dirty="0" err="1" smtClean="0"/>
              <a:t>티테일도</a:t>
            </a:r>
            <a:r>
              <a:rPr lang="ko-KR" altLang="en-US" sz="1100" dirty="0" smtClean="0"/>
              <a:t> 스커트에 접목되어 다양하게 시도되었으며</a:t>
            </a:r>
            <a:r>
              <a:rPr lang="en-US" altLang="ko-KR" sz="1100" dirty="0" smtClean="0"/>
              <a:t>,</a:t>
            </a:r>
          </a:p>
          <a:p>
            <a:pPr algn="ctr"/>
            <a:r>
              <a:rPr lang="ko-KR" altLang="en-US" sz="1100" dirty="0" smtClean="0"/>
              <a:t>아예 연결되지 않고 팬츠나 스커트 위에 </a:t>
            </a:r>
            <a:r>
              <a:rPr lang="ko-KR" altLang="en-US" sz="1100" dirty="0" err="1" smtClean="0"/>
              <a:t>레이어링</a:t>
            </a:r>
            <a:r>
              <a:rPr lang="ko-KR" altLang="en-US" sz="1100" dirty="0" smtClean="0"/>
              <a:t> 해서 </a:t>
            </a:r>
            <a:r>
              <a:rPr lang="ko-KR" altLang="en-US" sz="1100" dirty="0" err="1" smtClean="0"/>
              <a:t>페플럼</a:t>
            </a:r>
            <a:r>
              <a:rPr lang="ko-KR" altLang="en-US" sz="1100" dirty="0" smtClean="0"/>
              <a:t> 효과를 줄 수 있는 새로운 아이템들 많이 나타났다</a:t>
            </a:r>
            <a:r>
              <a:rPr lang="en-US" altLang="ko-KR" sz="1100" dirty="0" smtClean="0"/>
              <a:t>. </a:t>
            </a:r>
          </a:p>
          <a:p>
            <a:pPr algn="ctr"/>
            <a:r>
              <a:rPr lang="ko-KR" altLang="en-US" sz="1100" dirty="0" smtClean="0"/>
              <a:t>전체적으로 보수적이면서 </a:t>
            </a:r>
            <a:r>
              <a:rPr lang="ko-KR" altLang="en-US" sz="1100" dirty="0" err="1" smtClean="0"/>
              <a:t>포멀한</a:t>
            </a:r>
            <a:r>
              <a:rPr lang="ko-KR" altLang="en-US" sz="1100" dirty="0" smtClean="0"/>
              <a:t> 디자인이지만 </a:t>
            </a:r>
            <a:r>
              <a:rPr lang="ko-KR" altLang="en-US" sz="1100" dirty="0" err="1" smtClean="0"/>
              <a:t>그래피컬한</a:t>
            </a:r>
            <a:r>
              <a:rPr lang="ko-KR" altLang="en-US" sz="1100" dirty="0" smtClean="0"/>
              <a:t> 패턴이나 포인트를 줌으로써 지루함을 탈피</a:t>
            </a:r>
          </a:p>
        </p:txBody>
      </p:sp>
      <p:pic>
        <p:nvPicPr>
          <p:cNvPr id="17" name="그림 16" descr="bottom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980728"/>
            <a:ext cx="7048500" cy="36576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0" y="5949280"/>
            <a:ext cx="914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50" dirty="0" smtClean="0">
                <a:solidFill>
                  <a:schemeClr val="bg1">
                    <a:lumMod val="65000"/>
                  </a:schemeClr>
                </a:solidFill>
              </a:rPr>
              <a:t>출처 </a:t>
            </a:r>
            <a:r>
              <a:rPr lang="en-US" altLang="ko-KR" sz="1050" dirty="0" smtClean="0">
                <a:solidFill>
                  <a:schemeClr val="bg1">
                    <a:lumMod val="65000"/>
                  </a:schemeClr>
                </a:solidFill>
              </a:rPr>
              <a:t>: [</a:t>
            </a:r>
            <a:r>
              <a:rPr lang="ko-KR" altLang="en-US" sz="1050" dirty="0" err="1" smtClean="0">
                <a:solidFill>
                  <a:schemeClr val="bg1">
                    <a:lumMod val="65000"/>
                  </a:schemeClr>
                </a:solidFill>
              </a:rPr>
              <a:t>네이버블로그</a:t>
            </a:r>
            <a:r>
              <a:rPr lang="en-US" altLang="ko-KR" sz="1050" dirty="0" smtClean="0">
                <a:solidFill>
                  <a:schemeClr val="bg1">
                    <a:lumMod val="65000"/>
                  </a:schemeClr>
                </a:solidFill>
              </a:rPr>
              <a:t>] http://byminjihee.blog.me/50129060526</a:t>
            </a:r>
            <a:endParaRPr lang="ko-KR" altLang="en-US" sz="105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44333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"/>
          <p:cNvGrpSpPr/>
          <p:nvPr/>
        </p:nvGrpSpPr>
        <p:grpSpPr>
          <a:xfrm>
            <a:off x="84569" y="272523"/>
            <a:ext cx="1744818" cy="540060"/>
            <a:chOff x="6480212" y="3319128"/>
            <a:chExt cx="1744818" cy="540060"/>
          </a:xfrm>
        </p:grpSpPr>
        <p:sp>
          <p:nvSpPr>
            <p:cNvPr id="5" name="타원 4"/>
            <p:cNvSpPr/>
            <p:nvPr/>
          </p:nvSpPr>
          <p:spPr>
            <a:xfrm>
              <a:off x="6480212" y="3319128"/>
              <a:ext cx="540060" cy="540060"/>
            </a:xfrm>
            <a:prstGeom prst="ellipse">
              <a:avLst/>
            </a:prstGeom>
            <a:solidFill>
              <a:srgbClr val="EF201E">
                <a:alpha val="4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483399" y="3404492"/>
              <a:ext cx="17416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75" pitchFamily="34" charset="0"/>
                </a:rPr>
                <a:t>01 </a:t>
              </a:r>
              <a:r>
                <a:rPr lang="en-US" altLang="ko-KR" sz="12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75" pitchFamily="34" charset="0"/>
                </a:rPr>
                <a:t>2012 F/W TREND</a:t>
              </a:r>
              <a:endPara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Helvetica75" pitchFamily="34" charset="0"/>
              </a:endParaRPr>
            </a:p>
          </p:txBody>
        </p:sp>
      </p:grpSp>
      <p:cxnSp>
        <p:nvCxnSpPr>
          <p:cNvPr id="11" name="직선 연결선 10"/>
          <p:cNvCxnSpPr/>
          <p:nvPr/>
        </p:nvCxnSpPr>
        <p:spPr>
          <a:xfrm>
            <a:off x="251520" y="6317110"/>
            <a:ext cx="8460432" cy="4267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직사각형 11"/>
          <p:cNvSpPr/>
          <p:nvPr/>
        </p:nvSpPr>
        <p:spPr>
          <a:xfrm>
            <a:off x="8591686" y="6025555"/>
            <a:ext cx="288032" cy="28803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79326" y="541391"/>
            <a:ext cx="14654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elvetica75" pitchFamily="34" charset="0"/>
              </a:rPr>
              <a:t>Fashion</a:t>
            </a:r>
            <a:endParaRPr lang="ko-KR" altLang="en-US" sz="28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Helvetica75" pitchFamily="34" charset="0"/>
            </a:endParaRPr>
          </a:p>
        </p:txBody>
      </p:sp>
      <p:pic>
        <p:nvPicPr>
          <p:cNvPr id="13" name="그림 12" descr="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124744"/>
            <a:ext cx="2513208" cy="2520000"/>
          </a:xfrm>
          <a:prstGeom prst="rect">
            <a:avLst/>
          </a:prstGeom>
        </p:spPr>
      </p:pic>
      <p:pic>
        <p:nvPicPr>
          <p:cNvPr id="15" name="그림 14" descr="1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47864" y="1124744"/>
            <a:ext cx="2520000" cy="25200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179512" y="3789040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 smtClean="0">
                <a:latin typeface="PNH복고만화" pitchFamily="18" charset="-127"/>
                <a:ea typeface="PNH복고만화" pitchFamily="18" charset="-127"/>
              </a:rPr>
              <a:t>색상이 완전히 나눠진 바지</a:t>
            </a:r>
            <a:endParaRPr lang="en-US" altLang="ko-KR" sz="1200" dirty="0" smtClean="0">
              <a:latin typeface="PNH복고만화" pitchFamily="18" charset="-127"/>
              <a:ea typeface="PNH복고만화" pitchFamily="18" charset="-127"/>
            </a:endParaRPr>
          </a:p>
          <a:p>
            <a:pPr algn="ctr"/>
            <a:r>
              <a:rPr lang="en-US" altLang="ko-KR" sz="1200" dirty="0" smtClean="0">
                <a:latin typeface="PNH복고만화" pitchFamily="18" charset="-127"/>
                <a:ea typeface="PNH복고만화" pitchFamily="18" charset="-127"/>
              </a:rPr>
              <a:t>Color Blocked Pants</a:t>
            </a:r>
            <a:endParaRPr lang="ko-KR" altLang="en-US" sz="1200" dirty="0">
              <a:latin typeface="PNH복고만화" pitchFamily="18" charset="-127"/>
              <a:ea typeface="PNH복고만화" pitchFamily="18" charset="-127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771800" y="3789040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 smtClean="0">
                <a:latin typeface="PNH복고만화" pitchFamily="18" charset="-127"/>
                <a:ea typeface="PNH복고만화" pitchFamily="18" charset="-127"/>
              </a:rPr>
              <a:t>감싸는듯한 </a:t>
            </a:r>
            <a:r>
              <a:rPr lang="en-US" altLang="ko-KR" sz="1200" dirty="0" smtClean="0">
                <a:latin typeface="PNH복고만화" pitchFamily="18" charset="-127"/>
                <a:ea typeface="PNH복고만화" pitchFamily="18" charset="-127"/>
              </a:rPr>
              <a:t>&amp; </a:t>
            </a:r>
            <a:r>
              <a:rPr lang="ko-KR" altLang="en-US" sz="1200" dirty="0" smtClean="0">
                <a:latin typeface="PNH복고만화" pitchFamily="18" charset="-127"/>
                <a:ea typeface="PNH복고만화" pitchFamily="18" charset="-127"/>
              </a:rPr>
              <a:t>밑단이 모이는 스커트</a:t>
            </a:r>
            <a:endParaRPr lang="en-US" altLang="ko-KR" sz="1200" dirty="0" smtClean="0">
              <a:latin typeface="PNH복고만화" pitchFamily="18" charset="-127"/>
              <a:ea typeface="PNH복고만화" pitchFamily="18" charset="-127"/>
            </a:endParaRPr>
          </a:p>
          <a:p>
            <a:pPr algn="ctr"/>
            <a:r>
              <a:rPr lang="en-US" altLang="ko-KR" sz="1200" dirty="0" smtClean="0">
                <a:latin typeface="PNH복고만화" pitchFamily="18" charset="-127"/>
                <a:ea typeface="PNH복고만화" pitchFamily="18" charset="-127"/>
              </a:rPr>
              <a:t>Wrap &amp; Pencil Skirt</a:t>
            </a:r>
            <a:endParaRPr lang="ko-KR" altLang="en-US" sz="1200" dirty="0">
              <a:latin typeface="PNH복고만화" pitchFamily="18" charset="-127"/>
              <a:ea typeface="PNH복고만화" pitchFamily="18" charset="-127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012160" y="3789040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 smtClean="0">
                <a:latin typeface="PNH복고만화" pitchFamily="18" charset="-127"/>
                <a:ea typeface="PNH복고만화" pitchFamily="18" charset="-127"/>
              </a:rPr>
              <a:t>짧은 스커트</a:t>
            </a:r>
            <a:endParaRPr lang="en-US" altLang="ko-KR" sz="1200" dirty="0" smtClean="0">
              <a:latin typeface="PNH복고만화" pitchFamily="18" charset="-127"/>
              <a:ea typeface="PNH복고만화" pitchFamily="18" charset="-127"/>
            </a:endParaRPr>
          </a:p>
          <a:p>
            <a:pPr algn="ctr"/>
            <a:r>
              <a:rPr lang="en-US" altLang="ko-KR" sz="1200" dirty="0" smtClean="0">
                <a:latin typeface="PNH복고만화" pitchFamily="18" charset="-127"/>
                <a:ea typeface="PNH복고만화" pitchFamily="18" charset="-127"/>
              </a:rPr>
              <a:t>Peplum Mini Skirt</a:t>
            </a:r>
            <a:endParaRPr lang="ko-KR" altLang="en-US" sz="1200" dirty="0">
              <a:latin typeface="PNH복고만화" pitchFamily="18" charset="-127"/>
              <a:ea typeface="PNH복고만화" pitchFamily="18" charset="-127"/>
            </a:endParaRPr>
          </a:p>
        </p:txBody>
      </p:sp>
      <p:pic>
        <p:nvPicPr>
          <p:cNvPr id="33" name="그림 32" descr="1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12160" y="1124744"/>
            <a:ext cx="2516599" cy="2520000"/>
          </a:xfrm>
          <a:prstGeom prst="rect">
            <a:avLst/>
          </a:prstGeom>
        </p:spPr>
      </p:pic>
      <p:pic>
        <p:nvPicPr>
          <p:cNvPr id="34" name="그림 33" descr="티셔츠1 copy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12160" y="4437112"/>
            <a:ext cx="2514600" cy="1435100"/>
          </a:xfrm>
          <a:prstGeom prst="rect">
            <a:avLst/>
          </a:prstGeom>
        </p:spPr>
      </p:pic>
      <p:pic>
        <p:nvPicPr>
          <p:cNvPr id="35" name="그림 34" descr="블라우스1 copy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347864" y="4437112"/>
            <a:ext cx="2514600" cy="1435100"/>
          </a:xfrm>
          <a:prstGeom prst="rect">
            <a:avLst/>
          </a:prstGeom>
        </p:spPr>
      </p:pic>
      <p:pic>
        <p:nvPicPr>
          <p:cNvPr id="36" name="그림 35" descr="2011-12-19_20;26;2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83568" y="4437112"/>
            <a:ext cx="2486025" cy="1438275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0" y="5949280"/>
            <a:ext cx="914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50" dirty="0" smtClean="0">
                <a:solidFill>
                  <a:schemeClr val="bg1">
                    <a:lumMod val="65000"/>
                  </a:schemeClr>
                </a:solidFill>
              </a:rPr>
              <a:t>출처 </a:t>
            </a:r>
            <a:r>
              <a:rPr lang="en-US" altLang="ko-KR" sz="1050" dirty="0" smtClean="0">
                <a:solidFill>
                  <a:schemeClr val="bg1">
                    <a:lumMod val="65000"/>
                  </a:schemeClr>
                </a:solidFill>
              </a:rPr>
              <a:t>: [</a:t>
            </a:r>
            <a:r>
              <a:rPr lang="ko-KR" altLang="en-US" sz="1050" dirty="0" err="1" smtClean="0">
                <a:solidFill>
                  <a:schemeClr val="bg1">
                    <a:lumMod val="65000"/>
                  </a:schemeClr>
                </a:solidFill>
              </a:rPr>
              <a:t>네이버블로그</a:t>
            </a:r>
            <a:r>
              <a:rPr lang="en-US" altLang="ko-KR" sz="1050" dirty="0" smtClean="0">
                <a:solidFill>
                  <a:schemeClr val="bg1">
                    <a:lumMod val="65000"/>
                  </a:schemeClr>
                </a:solidFill>
              </a:rPr>
              <a:t>] http://byminjihee.blog.me/50129060526</a:t>
            </a:r>
            <a:endParaRPr lang="ko-KR" altLang="en-US" sz="105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8" name="그림 17" descr="bottom1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83568" y="1124744"/>
            <a:ext cx="2509825" cy="2520000"/>
          </a:xfrm>
          <a:prstGeom prst="rect">
            <a:avLst/>
          </a:prstGeom>
        </p:spPr>
      </p:pic>
      <p:pic>
        <p:nvPicPr>
          <p:cNvPr id="19" name="그림 18" descr="bottom2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347864" y="1124744"/>
            <a:ext cx="2526829" cy="2520000"/>
          </a:xfrm>
          <a:prstGeom prst="rect">
            <a:avLst/>
          </a:prstGeom>
        </p:spPr>
      </p:pic>
      <p:pic>
        <p:nvPicPr>
          <p:cNvPr id="20" name="그림 19" descr="bottom3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012160" y="1124744"/>
            <a:ext cx="2547541" cy="2520000"/>
          </a:xfrm>
          <a:prstGeom prst="rect">
            <a:avLst/>
          </a:prstGeom>
        </p:spPr>
      </p:pic>
      <p:pic>
        <p:nvPicPr>
          <p:cNvPr id="21" name="그림 20" descr="peplum-skirt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012160" y="4437112"/>
            <a:ext cx="2514600" cy="1435100"/>
          </a:xfrm>
          <a:prstGeom prst="rect">
            <a:avLst/>
          </a:prstGeom>
        </p:spPr>
      </p:pic>
      <p:pic>
        <p:nvPicPr>
          <p:cNvPr id="22" name="그림 21" descr="carolina-engman001s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347864" y="4437112"/>
            <a:ext cx="2514600" cy="1435100"/>
          </a:xfrm>
          <a:prstGeom prst="rect">
            <a:avLst/>
          </a:prstGeom>
        </p:spPr>
      </p:pic>
      <p:pic>
        <p:nvPicPr>
          <p:cNvPr id="23" name="그림 22" descr="Color_Blocked_Pants-_07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83568" y="4437112"/>
            <a:ext cx="2514600" cy="143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544333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2420888"/>
            <a:ext cx="6012160" cy="2232248"/>
          </a:xfrm>
          <a:prstGeom prst="rect">
            <a:avLst/>
          </a:prstGeom>
          <a:blipFill>
            <a:blip r:embed="rId2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7908118" y="401323"/>
            <a:ext cx="288032" cy="28803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8138597" y="404664"/>
            <a:ext cx="10054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HY울릉도B" pitchFamily="18" charset="-127"/>
                <a:ea typeface="HY울릉도B" pitchFamily="18" charset="-127"/>
              </a:rPr>
              <a:t>Hair</a:t>
            </a:r>
            <a:endParaRPr lang="ko-KR" altLang="en-US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cxnSp>
        <p:nvCxnSpPr>
          <p:cNvPr id="12" name="직선 연결선 11"/>
          <p:cNvCxnSpPr>
            <a:endCxn id="9" idx="1"/>
          </p:cNvCxnSpPr>
          <p:nvPr/>
        </p:nvCxnSpPr>
        <p:spPr>
          <a:xfrm>
            <a:off x="0" y="541072"/>
            <a:ext cx="7908118" cy="4267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>
            <a:stCxn id="15" idx="1"/>
          </p:cNvCxnSpPr>
          <p:nvPr/>
        </p:nvCxnSpPr>
        <p:spPr>
          <a:xfrm>
            <a:off x="683568" y="6297445"/>
            <a:ext cx="8460432" cy="4267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직사각형 14"/>
          <p:cNvSpPr/>
          <p:nvPr/>
        </p:nvSpPr>
        <p:spPr>
          <a:xfrm>
            <a:off x="683568" y="6153429"/>
            <a:ext cx="288032" cy="28803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7" name="그림 16" descr="001-herve-leger-backstage-at-by-kevin-tachman-00001-900x600_kje3577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420888"/>
            <a:ext cx="6007100" cy="2235200"/>
          </a:xfrm>
          <a:prstGeom prst="rect">
            <a:avLst/>
          </a:prstGeom>
        </p:spPr>
      </p:pic>
      <p:sp>
        <p:nvSpPr>
          <p:cNvPr id="5" name="타원 4"/>
          <p:cNvSpPr/>
          <p:nvPr/>
        </p:nvSpPr>
        <p:spPr>
          <a:xfrm>
            <a:off x="4932419" y="2420888"/>
            <a:ext cx="2232248" cy="223224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타원 5"/>
          <p:cNvSpPr/>
          <p:nvPr/>
        </p:nvSpPr>
        <p:spPr>
          <a:xfrm>
            <a:off x="5004048" y="2492896"/>
            <a:ext cx="2088232" cy="2088232"/>
          </a:xfrm>
          <a:prstGeom prst="ellipse">
            <a:avLst/>
          </a:prstGeom>
          <a:solidFill>
            <a:schemeClr val="tx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5184068" y="3189226"/>
            <a:ext cx="17153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Helvetica75" pitchFamily="34" charset="0"/>
              </a:rPr>
              <a:t>STEP.2</a:t>
            </a:r>
            <a:endParaRPr lang="ko-KR" altLang="en-US" sz="36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latin typeface="Helvetica75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1001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84569" y="272523"/>
            <a:ext cx="1723175" cy="540060"/>
            <a:chOff x="6480212" y="3319128"/>
            <a:chExt cx="1723175" cy="540060"/>
          </a:xfrm>
        </p:grpSpPr>
        <p:sp>
          <p:nvSpPr>
            <p:cNvPr id="5" name="타원 4"/>
            <p:cNvSpPr/>
            <p:nvPr/>
          </p:nvSpPr>
          <p:spPr>
            <a:xfrm>
              <a:off x="6480212" y="3319128"/>
              <a:ext cx="540060" cy="540060"/>
            </a:xfrm>
            <a:prstGeom prst="ellipse">
              <a:avLst/>
            </a:prstGeom>
            <a:solidFill>
              <a:srgbClr val="EF201E">
                <a:alpha val="4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505037" y="3404492"/>
              <a:ext cx="16983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75" pitchFamily="34" charset="0"/>
                </a:rPr>
                <a:t>02 </a:t>
              </a:r>
              <a:r>
                <a:rPr lang="en-US" altLang="ko-KR" sz="12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75" pitchFamily="34" charset="0"/>
                </a:rPr>
                <a:t>2012F/W TREND</a:t>
              </a:r>
              <a:endPara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Helvetica75" pitchFamily="34" charset="0"/>
              </a:endParaRPr>
            </a:p>
          </p:txBody>
        </p:sp>
      </p:grpSp>
      <p:cxnSp>
        <p:nvCxnSpPr>
          <p:cNvPr id="11" name="직선 연결선 10"/>
          <p:cNvCxnSpPr/>
          <p:nvPr/>
        </p:nvCxnSpPr>
        <p:spPr>
          <a:xfrm>
            <a:off x="251520" y="6317110"/>
            <a:ext cx="8460432" cy="4267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직사각형 11"/>
          <p:cNvSpPr/>
          <p:nvPr/>
        </p:nvSpPr>
        <p:spPr>
          <a:xfrm>
            <a:off x="8591686" y="6025555"/>
            <a:ext cx="288032" cy="28803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79326" y="541391"/>
            <a:ext cx="24400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elvetica75" pitchFamily="34" charset="0"/>
              </a:rPr>
              <a:t>HAIR - Styling</a:t>
            </a:r>
            <a:endParaRPr lang="ko-KR" altLang="en-US" sz="28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Helvetica75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3284984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산돌석금호 필 L (P)" pitchFamily="18" charset="-127"/>
                <a:ea typeface="산돌석금호 필 L (P)" pitchFamily="18" charset="-127"/>
              </a:rPr>
              <a:t>롱 웨이브 헤어 </a:t>
            </a:r>
            <a:r>
              <a:rPr lang="en-US" altLang="ko-KR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산돌석금호 필 L (P)" pitchFamily="18" charset="-127"/>
                <a:ea typeface="산돌석금호 필 L (P)" pitchFamily="18" charset="-127"/>
              </a:rPr>
              <a:t>&amp; </a:t>
            </a:r>
            <a:r>
              <a:rPr lang="ko-KR" altLang="en-US" sz="36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산돌석금호 필 L (P)" pitchFamily="18" charset="-127"/>
                <a:ea typeface="산돌석금호 필 L (P)" pitchFamily="18" charset="-127"/>
              </a:rPr>
              <a:t>반묶음</a:t>
            </a:r>
            <a:endParaRPr lang="en-US" altLang="ko-KR" sz="3600" b="1" dirty="0" smtClean="0">
              <a:solidFill>
                <a:schemeClr val="accent2">
                  <a:lumMod val="60000"/>
                  <a:lumOff val="40000"/>
                </a:schemeClr>
              </a:solidFill>
              <a:latin typeface="산돌석금호 필 L (P)" pitchFamily="18" charset="-127"/>
              <a:ea typeface="산돌석금호 필 L (P)" pitchFamily="18" charset="-127"/>
            </a:endParaRPr>
          </a:p>
        </p:txBody>
      </p:sp>
      <p:pic>
        <p:nvPicPr>
          <p:cNvPr id="10" name="그림 9" descr="0005_%~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1052736"/>
            <a:ext cx="5615940" cy="223266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0" y="3861048"/>
            <a:ext cx="9144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여성미를 극대화하는 롱 웨이브 헤어는 여성미를 </a:t>
            </a:r>
            <a:r>
              <a:rPr lang="ko-KR" altLang="en-US" dirty="0" err="1" smtClean="0">
                <a:latin typeface="휴먼중간팸체" pitchFamily="18" charset="-127"/>
                <a:ea typeface="휴먼중간팸체" pitchFamily="18" charset="-127"/>
              </a:rPr>
              <a:t>극대화해준다</a:t>
            </a:r>
            <a:r>
              <a:rPr lang="en-US" altLang="ko-KR" dirty="0" smtClean="0">
                <a:latin typeface="휴먼중간팸체" pitchFamily="18" charset="-127"/>
                <a:ea typeface="휴먼중간팸체" pitchFamily="18" charset="-127"/>
              </a:rPr>
              <a:t>.</a:t>
            </a:r>
          </a:p>
          <a:p>
            <a:pPr algn="ctr"/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사무직 여성이나 활동량이 적은 여성들에게 볼 수 있는 스타일이다</a:t>
            </a:r>
            <a:r>
              <a:rPr lang="en-US" altLang="ko-KR" dirty="0" smtClean="0">
                <a:latin typeface="휴먼중간팸체" pitchFamily="18" charset="-127"/>
                <a:ea typeface="휴먼중간팸체" pitchFamily="18" charset="-127"/>
              </a:rPr>
              <a:t>.</a:t>
            </a:r>
          </a:p>
          <a:p>
            <a:pPr algn="ctr"/>
            <a:endParaRPr lang="en-US" altLang="ko-KR" dirty="0" smtClean="0">
              <a:latin typeface="휴먼중간팸체" pitchFamily="18" charset="-127"/>
              <a:ea typeface="휴먼중간팸체" pitchFamily="18" charset="-127"/>
            </a:endParaRPr>
          </a:p>
          <a:p>
            <a:pPr algn="ctr"/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양쪽 앞머리부터 꼬아서 살짝 묶어주는 </a:t>
            </a:r>
            <a:r>
              <a:rPr lang="ko-KR" altLang="en-US" dirty="0" err="1" smtClean="0">
                <a:latin typeface="휴먼중간팸체" pitchFamily="18" charset="-127"/>
                <a:ea typeface="휴먼중간팸체" pitchFamily="18" charset="-127"/>
              </a:rPr>
              <a:t>반묶음</a:t>
            </a:r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 스타일</a:t>
            </a:r>
            <a:r>
              <a:rPr lang="en-US" altLang="ko-KR" dirty="0" smtClean="0">
                <a:latin typeface="휴먼중간팸체" pitchFamily="18" charset="-127"/>
                <a:ea typeface="휴먼중간팸체" pitchFamily="18" charset="-127"/>
              </a:rPr>
              <a:t>.</a:t>
            </a:r>
          </a:p>
          <a:p>
            <a:pPr algn="ctr"/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로맨틱하고 여성스럽게 보이는 헤어스타일이다</a:t>
            </a:r>
            <a:r>
              <a:rPr lang="en-US" altLang="ko-KR" dirty="0" smtClean="0">
                <a:latin typeface="휴먼중간팸체" pitchFamily="18" charset="-127"/>
                <a:ea typeface="휴먼중간팸체" pitchFamily="18" charset="-127"/>
              </a:rPr>
              <a:t>.</a:t>
            </a:r>
          </a:p>
          <a:p>
            <a:pPr algn="ctr"/>
            <a:r>
              <a:rPr lang="ko-KR" altLang="en-US" dirty="0" err="1" smtClean="0">
                <a:latin typeface="휴먼중간팸체" pitchFamily="18" charset="-127"/>
                <a:ea typeface="휴먼중간팸체" pitchFamily="18" charset="-127"/>
              </a:rPr>
              <a:t>어깨정도까지</a:t>
            </a:r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 닿는 길이의 웨이브 </a:t>
            </a:r>
            <a:r>
              <a:rPr lang="ko-KR" altLang="en-US" dirty="0" err="1" smtClean="0">
                <a:latin typeface="휴먼중간팸체" pitchFamily="18" charset="-127"/>
                <a:ea typeface="휴먼중간팸체" pitchFamily="18" charset="-127"/>
              </a:rPr>
              <a:t>헤어를</a:t>
            </a:r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 가진 사람이라면 올 가을 시도해보면 좋을 것 같다</a:t>
            </a:r>
            <a:r>
              <a:rPr lang="en-US" altLang="ko-KR" dirty="0" smtClean="0">
                <a:latin typeface="휴먼중간팸체" pitchFamily="18" charset="-127"/>
                <a:ea typeface="휴먼중간팸체" pitchFamily="18" charset="-127"/>
              </a:rPr>
              <a:t>.</a:t>
            </a:r>
          </a:p>
          <a:p>
            <a:pPr algn="ctr"/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원피스</a:t>
            </a:r>
            <a:r>
              <a:rPr lang="en-US" altLang="ko-KR" dirty="0" smtClean="0">
                <a:latin typeface="휴먼중간팸체" pitchFamily="18" charset="-127"/>
                <a:ea typeface="휴먼중간팸체" pitchFamily="18" charset="-127"/>
              </a:rPr>
              <a:t>, </a:t>
            </a:r>
            <a:r>
              <a:rPr lang="ko-KR" altLang="en-US" dirty="0" err="1" smtClean="0">
                <a:latin typeface="휴먼중간팸체" pitchFamily="18" charset="-127"/>
                <a:ea typeface="휴먼중간팸체" pitchFamily="18" charset="-127"/>
              </a:rPr>
              <a:t>벌키한</a:t>
            </a:r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 니트에 연출하면 사랑스러운 느낌을 연출 할 수 있을 것 같다</a:t>
            </a:r>
            <a:r>
              <a:rPr lang="en-US" altLang="ko-KR" dirty="0" smtClean="0">
                <a:latin typeface="휴먼중간팸체" pitchFamily="18" charset="-127"/>
                <a:ea typeface="휴먼중간팸체" pitchFamily="18" charset="-127"/>
              </a:rPr>
              <a:t>.</a:t>
            </a:r>
            <a:endParaRPr lang="ko-KR" altLang="en-US" dirty="0">
              <a:latin typeface="휴먼중간팸체" pitchFamily="18" charset="-127"/>
              <a:ea typeface="휴먼중간팸체" pitchFamily="18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5949280"/>
            <a:ext cx="914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50" dirty="0" smtClean="0">
                <a:solidFill>
                  <a:schemeClr val="bg1">
                    <a:lumMod val="65000"/>
                  </a:schemeClr>
                </a:solidFill>
              </a:rPr>
              <a:t>출처 </a:t>
            </a:r>
            <a:r>
              <a:rPr lang="en-US" altLang="ko-KR" sz="1050" dirty="0" smtClean="0">
                <a:solidFill>
                  <a:schemeClr val="bg1">
                    <a:lumMod val="65000"/>
                  </a:schemeClr>
                </a:solidFill>
              </a:rPr>
              <a:t>: [</a:t>
            </a:r>
            <a:r>
              <a:rPr lang="ko-KR" altLang="en-US" sz="1050" dirty="0" err="1" smtClean="0">
                <a:solidFill>
                  <a:schemeClr val="bg1">
                    <a:lumMod val="65000"/>
                  </a:schemeClr>
                </a:solidFill>
              </a:rPr>
              <a:t>네이버블로그</a:t>
            </a:r>
            <a:r>
              <a:rPr lang="en-US" altLang="ko-KR" sz="1050" dirty="0" smtClean="0">
                <a:solidFill>
                  <a:schemeClr val="bg1">
                    <a:lumMod val="65000"/>
                  </a:schemeClr>
                </a:solidFill>
              </a:rPr>
              <a:t>] http://blog.naver.com/cmnewyork/20164880591</a:t>
            </a:r>
            <a:endParaRPr lang="ko-KR" altLang="en-US" sz="105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3454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"/>
          <p:cNvGrpSpPr/>
          <p:nvPr/>
        </p:nvGrpSpPr>
        <p:grpSpPr>
          <a:xfrm>
            <a:off x="84569" y="272523"/>
            <a:ext cx="1723175" cy="540060"/>
            <a:chOff x="6480212" y="3319128"/>
            <a:chExt cx="1723175" cy="540060"/>
          </a:xfrm>
        </p:grpSpPr>
        <p:sp>
          <p:nvSpPr>
            <p:cNvPr id="5" name="타원 4"/>
            <p:cNvSpPr/>
            <p:nvPr/>
          </p:nvSpPr>
          <p:spPr>
            <a:xfrm>
              <a:off x="6480212" y="3319128"/>
              <a:ext cx="540060" cy="540060"/>
            </a:xfrm>
            <a:prstGeom prst="ellipse">
              <a:avLst/>
            </a:prstGeom>
            <a:solidFill>
              <a:srgbClr val="EF201E">
                <a:alpha val="4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505037" y="3404492"/>
              <a:ext cx="16983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75" pitchFamily="34" charset="0"/>
                </a:rPr>
                <a:t>02 </a:t>
              </a:r>
              <a:r>
                <a:rPr lang="en-US" altLang="ko-KR" sz="12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75" pitchFamily="34" charset="0"/>
                </a:rPr>
                <a:t>2012F/W TREND</a:t>
              </a:r>
              <a:endPara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Helvetica75" pitchFamily="34" charset="0"/>
              </a:endParaRPr>
            </a:p>
          </p:txBody>
        </p:sp>
      </p:grpSp>
      <p:cxnSp>
        <p:nvCxnSpPr>
          <p:cNvPr id="11" name="직선 연결선 10"/>
          <p:cNvCxnSpPr/>
          <p:nvPr/>
        </p:nvCxnSpPr>
        <p:spPr>
          <a:xfrm>
            <a:off x="251520" y="6317110"/>
            <a:ext cx="8460432" cy="4267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직사각형 11"/>
          <p:cNvSpPr/>
          <p:nvPr/>
        </p:nvSpPr>
        <p:spPr>
          <a:xfrm>
            <a:off x="8591686" y="6025555"/>
            <a:ext cx="288032" cy="28803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79326" y="541391"/>
            <a:ext cx="244009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elvetica75" pitchFamily="34" charset="0"/>
              </a:rPr>
              <a:t>HAIR - Styling</a:t>
            </a:r>
            <a:endParaRPr lang="ko-KR" altLang="en-US" sz="2800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Helvetica75" pitchFamily="34" charset="0"/>
            </a:endParaRPr>
          </a:p>
          <a:p>
            <a:endParaRPr lang="ko-KR" altLang="en-US" sz="28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Helvetica75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3645024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산돌석금호 필 L (P)" pitchFamily="18" charset="-127"/>
                <a:ea typeface="산돌석금호 필 L (P)" pitchFamily="18" charset="-127"/>
              </a:rPr>
              <a:t>뱅</a:t>
            </a:r>
            <a:r>
              <a:rPr lang="en-US" altLang="ko-KR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산돌석금호 필 L (P)" pitchFamily="18" charset="-127"/>
                <a:ea typeface="산돌석금호 필 L (P)" pitchFamily="18" charset="-127"/>
              </a:rPr>
              <a:t>BANG</a:t>
            </a:r>
            <a:r>
              <a:rPr lang="ko-KR" altLang="en-US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산돌석금호 필 L (P)" pitchFamily="18" charset="-127"/>
                <a:ea typeface="산돌석금호 필 L (P)" pitchFamily="18" charset="-127"/>
              </a:rPr>
              <a:t>스타일</a:t>
            </a:r>
            <a:endParaRPr lang="en-US" altLang="ko-KR" sz="3600" b="1" dirty="0" smtClean="0">
              <a:solidFill>
                <a:schemeClr val="accent2">
                  <a:lumMod val="60000"/>
                  <a:lumOff val="40000"/>
                </a:schemeClr>
              </a:solidFill>
              <a:latin typeface="산돌석금호 필 L (P)" pitchFamily="18" charset="-127"/>
              <a:ea typeface="산돌석금호 필 L (P)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4365104"/>
            <a:ext cx="914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latin typeface="휴먼중간팸체" pitchFamily="18" charset="-127"/>
                <a:ea typeface="휴먼중간팸체" pitchFamily="18" charset="-127"/>
              </a:rPr>
              <a:t>60</a:t>
            </a:r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년대 </a:t>
            </a:r>
            <a:r>
              <a:rPr lang="ko-KR" altLang="en-US" dirty="0" err="1" smtClean="0">
                <a:latin typeface="휴먼중간팸체" pitchFamily="18" charset="-127"/>
                <a:ea typeface="휴먼중간팸체" pitchFamily="18" charset="-127"/>
              </a:rPr>
              <a:t>뱅스타일</a:t>
            </a:r>
            <a:endParaRPr lang="en-US" altLang="ko-KR" dirty="0" smtClean="0">
              <a:latin typeface="휴먼중간팸체" pitchFamily="18" charset="-127"/>
              <a:ea typeface="휴먼중간팸체" pitchFamily="18" charset="-127"/>
            </a:endParaRPr>
          </a:p>
          <a:p>
            <a:pPr algn="ctr"/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유행이 돌고 돌아 다시 </a:t>
            </a:r>
            <a:r>
              <a:rPr lang="ko-KR" altLang="en-US" dirty="0" err="1" smtClean="0">
                <a:latin typeface="휴먼중간팸체" pitchFamily="18" charset="-127"/>
                <a:ea typeface="휴먼중간팸체" pitchFamily="18" charset="-127"/>
              </a:rPr>
              <a:t>뱅스타일의</a:t>
            </a:r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 앞머리를 </a:t>
            </a:r>
            <a:r>
              <a:rPr lang="ko-KR" altLang="en-US" dirty="0" err="1" smtClean="0">
                <a:latin typeface="휴먼중간팸체" pitchFamily="18" charset="-127"/>
                <a:ea typeface="휴먼중간팸체" pitchFamily="18" charset="-127"/>
              </a:rPr>
              <a:t>내는것이</a:t>
            </a:r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 돌아왔다</a:t>
            </a:r>
            <a:r>
              <a:rPr lang="en-US" altLang="ko-KR" dirty="0" smtClean="0">
                <a:latin typeface="휴먼중간팸체" pitchFamily="18" charset="-127"/>
                <a:ea typeface="휴먼중간팸체" pitchFamily="18" charset="-127"/>
              </a:rPr>
              <a:t>.</a:t>
            </a:r>
          </a:p>
          <a:p>
            <a:pPr algn="ctr"/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거의 정수리에서부터 내려오는 긴</a:t>
            </a:r>
            <a:r>
              <a:rPr lang="en-US" altLang="ko-KR" dirty="0" smtClean="0">
                <a:latin typeface="휴먼중간팸체" pitchFamily="18" charset="-127"/>
                <a:ea typeface="휴먼중간팸체" pitchFamily="18" charset="-127"/>
              </a:rPr>
              <a:t>-</a:t>
            </a:r>
            <a:r>
              <a:rPr lang="ko-KR" altLang="en-US" dirty="0" err="1" smtClean="0">
                <a:latin typeface="휴먼중간팸체" pitchFamily="18" charset="-127"/>
                <a:ea typeface="휴먼중간팸체" pitchFamily="18" charset="-127"/>
              </a:rPr>
              <a:t>뱅스타일로</a:t>
            </a:r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 연출한다</a:t>
            </a:r>
            <a:r>
              <a:rPr lang="en-US" altLang="ko-KR" dirty="0" smtClean="0">
                <a:latin typeface="휴먼중간팸체" pitchFamily="18" charset="-127"/>
                <a:ea typeface="휴먼중간팸체" pitchFamily="18" charset="-127"/>
              </a:rPr>
              <a:t>.</a:t>
            </a:r>
          </a:p>
          <a:p>
            <a:pPr algn="ctr"/>
            <a:r>
              <a:rPr lang="en-US" altLang="ko-KR" dirty="0" smtClean="0">
                <a:latin typeface="휴먼중간팸체" pitchFamily="18" charset="-127"/>
                <a:ea typeface="휴먼중간팸체" pitchFamily="18" charset="-127"/>
              </a:rPr>
              <a:t> </a:t>
            </a:r>
            <a:r>
              <a:rPr lang="ko-KR" altLang="en-US" dirty="0" err="1" smtClean="0">
                <a:latin typeface="휴먼중간팸체" pitchFamily="18" charset="-127"/>
                <a:ea typeface="휴먼중간팸체" pitchFamily="18" charset="-127"/>
              </a:rPr>
              <a:t>긴머리라면</a:t>
            </a:r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 그대로 앞으로 늘어뜨리고</a:t>
            </a:r>
            <a:r>
              <a:rPr lang="en-US" altLang="ko-KR" dirty="0" smtClean="0">
                <a:latin typeface="휴먼중간팸체" pitchFamily="18" charset="-127"/>
                <a:ea typeface="휴먼중간팸체" pitchFamily="18" charset="-127"/>
              </a:rPr>
              <a:t>,</a:t>
            </a:r>
          </a:p>
          <a:p>
            <a:pPr algn="ctr"/>
            <a:r>
              <a:rPr lang="ko-KR" altLang="en-US" dirty="0" err="1" smtClean="0">
                <a:latin typeface="휴먼중간팸체" pitchFamily="18" charset="-127"/>
                <a:ea typeface="휴먼중간팸체" pitchFamily="18" charset="-127"/>
              </a:rPr>
              <a:t>숏컷이라면</a:t>
            </a:r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 앞머리를 살짝 옆으로 넘겨주면 </a:t>
            </a:r>
            <a:r>
              <a:rPr lang="ko-KR" altLang="en-US" dirty="0" err="1" smtClean="0">
                <a:latin typeface="휴먼중간팸체" pitchFamily="18" charset="-127"/>
                <a:ea typeface="휴먼중간팸체" pitchFamily="18" charset="-127"/>
              </a:rPr>
              <a:t>레트로</a:t>
            </a:r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 레이디의 느낌을 표현 할 수 있다</a:t>
            </a:r>
            <a:r>
              <a:rPr lang="en-US" altLang="ko-KR" dirty="0" smtClean="0">
                <a:latin typeface="휴먼중간팸체" pitchFamily="18" charset="-127"/>
                <a:ea typeface="휴먼중간팸체" pitchFamily="18" charset="-127"/>
              </a:rPr>
              <a:t>.</a:t>
            </a:r>
          </a:p>
        </p:txBody>
      </p:sp>
      <p:pic>
        <p:nvPicPr>
          <p:cNvPr id="15" name="그림 14" descr="0001_%~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1268760"/>
            <a:ext cx="5688631" cy="226155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0" y="5949280"/>
            <a:ext cx="914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50" dirty="0" smtClean="0">
                <a:solidFill>
                  <a:schemeClr val="bg1">
                    <a:lumMod val="65000"/>
                  </a:schemeClr>
                </a:solidFill>
              </a:rPr>
              <a:t>출처 </a:t>
            </a:r>
            <a:r>
              <a:rPr lang="en-US" altLang="ko-KR" sz="1050" dirty="0" smtClean="0">
                <a:solidFill>
                  <a:schemeClr val="bg1">
                    <a:lumMod val="65000"/>
                  </a:schemeClr>
                </a:solidFill>
              </a:rPr>
              <a:t>: [</a:t>
            </a:r>
            <a:r>
              <a:rPr lang="ko-KR" altLang="en-US" sz="1050" dirty="0" err="1" smtClean="0">
                <a:solidFill>
                  <a:schemeClr val="bg1">
                    <a:lumMod val="65000"/>
                  </a:schemeClr>
                </a:solidFill>
              </a:rPr>
              <a:t>네이버블로그</a:t>
            </a:r>
            <a:r>
              <a:rPr lang="en-US" altLang="ko-KR" sz="1050" dirty="0" smtClean="0">
                <a:solidFill>
                  <a:schemeClr val="bg1">
                    <a:lumMod val="65000"/>
                  </a:schemeClr>
                </a:solidFill>
              </a:rPr>
              <a:t>] http://blog.naver.com/cmnewyork/20164880591</a:t>
            </a:r>
            <a:endParaRPr lang="ko-KR" altLang="en-US" sz="105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3454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"/>
          <p:cNvGrpSpPr/>
          <p:nvPr/>
        </p:nvGrpSpPr>
        <p:grpSpPr>
          <a:xfrm>
            <a:off x="84569" y="272523"/>
            <a:ext cx="1723175" cy="540060"/>
            <a:chOff x="6480212" y="3319128"/>
            <a:chExt cx="1723175" cy="540060"/>
          </a:xfrm>
        </p:grpSpPr>
        <p:sp>
          <p:nvSpPr>
            <p:cNvPr id="5" name="타원 4"/>
            <p:cNvSpPr/>
            <p:nvPr/>
          </p:nvSpPr>
          <p:spPr>
            <a:xfrm>
              <a:off x="6480212" y="3319128"/>
              <a:ext cx="540060" cy="540060"/>
            </a:xfrm>
            <a:prstGeom prst="ellipse">
              <a:avLst/>
            </a:prstGeom>
            <a:solidFill>
              <a:srgbClr val="EF201E">
                <a:alpha val="4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505037" y="3404492"/>
              <a:ext cx="16983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75" pitchFamily="34" charset="0"/>
                </a:rPr>
                <a:t>02 </a:t>
              </a:r>
              <a:r>
                <a:rPr lang="en-US" altLang="ko-KR" sz="12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75" pitchFamily="34" charset="0"/>
                </a:rPr>
                <a:t>2012F/W TREND</a:t>
              </a:r>
              <a:endPara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Helvetica75" pitchFamily="34" charset="0"/>
              </a:endParaRPr>
            </a:p>
          </p:txBody>
        </p:sp>
      </p:grpSp>
      <p:cxnSp>
        <p:nvCxnSpPr>
          <p:cNvPr id="11" name="직선 연결선 10"/>
          <p:cNvCxnSpPr/>
          <p:nvPr/>
        </p:nvCxnSpPr>
        <p:spPr>
          <a:xfrm>
            <a:off x="251520" y="6317110"/>
            <a:ext cx="8460432" cy="4267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직사각형 11"/>
          <p:cNvSpPr/>
          <p:nvPr/>
        </p:nvSpPr>
        <p:spPr>
          <a:xfrm>
            <a:off x="8591686" y="6025555"/>
            <a:ext cx="288032" cy="28803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79326" y="541391"/>
            <a:ext cx="244009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elvetica75" pitchFamily="34" charset="0"/>
              </a:rPr>
              <a:t>HAIR - Styling</a:t>
            </a:r>
            <a:endParaRPr lang="ko-KR" altLang="en-US" sz="2800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Helvetica75" pitchFamily="34" charset="0"/>
            </a:endParaRPr>
          </a:p>
          <a:p>
            <a:endParaRPr lang="ko-KR" altLang="en-US" sz="28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Helvetica75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3645024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산돌석금호 필 L (P)" pitchFamily="18" charset="-127"/>
                <a:ea typeface="산돌석금호 필 L (P)" pitchFamily="18" charset="-127"/>
              </a:rPr>
              <a:t>레셔널</a:t>
            </a:r>
            <a:r>
              <a:rPr lang="ko-KR" altLang="en-US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산돌석금호 필 L (P)" pitchFamily="18" charset="-127"/>
                <a:ea typeface="산돌석금호 필 L (P)" pitchFamily="18" charset="-127"/>
              </a:rPr>
              <a:t> </a:t>
            </a:r>
            <a:r>
              <a:rPr lang="ko-KR" altLang="en-US" sz="36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산돌석금호 필 L (P)" pitchFamily="18" charset="-127"/>
                <a:ea typeface="산돌석금호 필 L (P)" pitchFamily="18" charset="-127"/>
              </a:rPr>
              <a:t>파팅</a:t>
            </a:r>
            <a:r>
              <a:rPr lang="ko-KR" altLang="en-US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산돌석금호 필 L (P)" pitchFamily="18" charset="-127"/>
                <a:ea typeface="산돌석금호 필 L (P)" pitchFamily="18" charset="-127"/>
              </a:rPr>
              <a:t> 스타일</a:t>
            </a:r>
            <a:endParaRPr lang="en-US" altLang="ko-KR" sz="3600" b="1" dirty="0" smtClean="0">
              <a:solidFill>
                <a:schemeClr val="accent2">
                  <a:lumMod val="60000"/>
                  <a:lumOff val="40000"/>
                </a:schemeClr>
              </a:solidFill>
              <a:latin typeface="산돌석금호 필 L (P)" pitchFamily="18" charset="-127"/>
              <a:ea typeface="산돌석금호 필 L (P)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4365104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latin typeface="휴먼중간팸체" pitchFamily="18" charset="-127"/>
                <a:ea typeface="휴먼중간팸체" pitchFamily="18" charset="-127"/>
              </a:rPr>
              <a:t>2:8</a:t>
            </a:r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을 넘어서 거의 </a:t>
            </a:r>
            <a:r>
              <a:rPr lang="en-US" altLang="ko-KR" dirty="0" smtClean="0">
                <a:latin typeface="휴먼중간팸체" pitchFamily="18" charset="-127"/>
                <a:ea typeface="휴먼중간팸체" pitchFamily="18" charset="-127"/>
              </a:rPr>
              <a:t>1:9</a:t>
            </a:r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의 비율까지 되는 격한 가르마가 트렌드</a:t>
            </a:r>
            <a:endParaRPr lang="en-US" altLang="ko-KR" dirty="0" smtClean="0">
              <a:latin typeface="휴먼중간팸체" pitchFamily="18" charset="-127"/>
              <a:ea typeface="휴먼중간팸체" pitchFamily="18" charset="-127"/>
            </a:endParaRPr>
          </a:p>
          <a:p>
            <a:pPr algn="ctr"/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가르마를 타고 머리를 깔끔하게 정리해주는 것이 포인트</a:t>
            </a:r>
            <a:r>
              <a:rPr lang="en-US" altLang="ko-KR" dirty="0" smtClean="0">
                <a:latin typeface="휴먼중간팸체" pitchFamily="18" charset="-127"/>
                <a:ea typeface="휴먼중간팸체" pitchFamily="18" charset="-127"/>
              </a:rPr>
              <a:t>.</a:t>
            </a:r>
          </a:p>
          <a:p>
            <a:pPr algn="ctr"/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터틀넥이나 니트 원피스에 연출하면 </a:t>
            </a:r>
            <a:r>
              <a:rPr lang="ko-KR" altLang="en-US" dirty="0" err="1" smtClean="0">
                <a:latin typeface="휴먼중간팸체" pitchFamily="18" charset="-127"/>
                <a:ea typeface="휴먼중간팸체" pitchFamily="18" charset="-127"/>
              </a:rPr>
              <a:t>시크한</a:t>
            </a:r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 느낌을 표현할 수 있다</a:t>
            </a:r>
            <a:r>
              <a:rPr lang="en-US" altLang="ko-KR" dirty="0" smtClean="0">
                <a:latin typeface="휴먼중간팸체" pitchFamily="18" charset="-127"/>
                <a:ea typeface="휴먼중간팸체" pitchFamily="18" charset="-127"/>
              </a:rPr>
              <a:t>.</a:t>
            </a:r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 </a:t>
            </a:r>
            <a:endParaRPr lang="en-US" altLang="ko-KR" dirty="0" smtClean="0">
              <a:latin typeface="휴먼중간팸체" pitchFamily="18" charset="-127"/>
              <a:ea typeface="휴먼중간팸체" pitchFamily="18" charset="-127"/>
            </a:endParaRPr>
          </a:p>
          <a:p>
            <a:pPr algn="ctr"/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뒷머리 깔끔하게 묶은 </a:t>
            </a:r>
            <a:r>
              <a:rPr lang="ko-KR" altLang="en-US" dirty="0" err="1" smtClean="0">
                <a:latin typeface="휴먼중간팸체" pitchFamily="18" charset="-127"/>
                <a:ea typeface="휴먼중간팸체" pitchFamily="18" charset="-127"/>
              </a:rPr>
              <a:t>로우</a:t>
            </a:r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 </a:t>
            </a:r>
            <a:r>
              <a:rPr lang="ko-KR" altLang="en-US" dirty="0" err="1" smtClean="0">
                <a:latin typeface="휴먼중간팸체" pitchFamily="18" charset="-127"/>
                <a:ea typeface="휴먼중간팸체" pitchFamily="18" charset="-127"/>
              </a:rPr>
              <a:t>포니테일이</a:t>
            </a:r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 좋다</a:t>
            </a:r>
            <a:r>
              <a:rPr lang="en-US" altLang="ko-KR" dirty="0" smtClean="0">
                <a:latin typeface="휴먼중간팸체" pitchFamily="18" charset="-127"/>
                <a:ea typeface="휴먼중간팸체" pitchFamily="18" charset="-127"/>
              </a:rPr>
              <a:t>.</a:t>
            </a:r>
            <a:endParaRPr lang="ko-KR" altLang="en-US" dirty="0">
              <a:latin typeface="휴먼중간팸체" pitchFamily="18" charset="-127"/>
              <a:ea typeface="휴먼중간팸체" pitchFamily="18" charset="-127"/>
            </a:endParaRPr>
          </a:p>
        </p:txBody>
      </p:sp>
      <p:pic>
        <p:nvPicPr>
          <p:cNvPr id="15" name="그림 14" descr="0001_%~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1268760"/>
            <a:ext cx="5688631" cy="2261559"/>
          </a:xfrm>
          <a:prstGeom prst="rect">
            <a:avLst/>
          </a:prstGeom>
        </p:spPr>
      </p:pic>
      <p:pic>
        <p:nvPicPr>
          <p:cNvPr id="16" name="그림 15" descr="0002_%~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91680" y="1268760"/>
            <a:ext cx="5796027" cy="230425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0" y="5949280"/>
            <a:ext cx="914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50" dirty="0" smtClean="0">
                <a:solidFill>
                  <a:schemeClr val="bg1">
                    <a:lumMod val="65000"/>
                  </a:schemeClr>
                </a:solidFill>
              </a:rPr>
              <a:t>출처 </a:t>
            </a:r>
            <a:r>
              <a:rPr lang="en-US" altLang="ko-KR" sz="1050" dirty="0" smtClean="0">
                <a:solidFill>
                  <a:schemeClr val="bg1">
                    <a:lumMod val="65000"/>
                  </a:schemeClr>
                </a:solidFill>
              </a:rPr>
              <a:t>: [</a:t>
            </a:r>
            <a:r>
              <a:rPr lang="ko-KR" altLang="en-US" sz="1050" dirty="0" err="1" smtClean="0">
                <a:solidFill>
                  <a:schemeClr val="bg1">
                    <a:lumMod val="65000"/>
                  </a:schemeClr>
                </a:solidFill>
              </a:rPr>
              <a:t>네이버블로그</a:t>
            </a:r>
            <a:r>
              <a:rPr lang="en-US" altLang="ko-KR" sz="1050" dirty="0" smtClean="0">
                <a:solidFill>
                  <a:schemeClr val="bg1">
                    <a:lumMod val="65000"/>
                  </a:schemeClr>
                </a:solidFill>
              </a:rPr>
              <a:t>] http://blog.naver.com/cmnewyork/20164880591</a:t>
            </a:r>
            <a:endParaRPr lang="ko-KR" altLang="en-US" sz="105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3454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69" y="332656"/>
            <a:ext cx="9142931" cy="6099641"/>
          </a:xfrm>
          <a:prstGeom prst="rect">
            <a:avLst/>
          </a:prstGeom>
        </p:spPr>
      </p:pic>
      <p:grpSp>
        <p:nvGrpSpPr>
          <p:cNvPr id="8" name="그룹 7"/>
          <p:cNvGrpSpPr/>
          <p:nvPr/>
        </p:nvGrpSpPr>
        <p:grpSpPr>
          <a:xfrm>
            <a:off x="827584" y="2552271"/>
            <a:ext cx="3168352" cy="3168352"/>
            <a:chOff x="827584" y="2552271"/>
            <a:chExt cx="3168352" cy="3168352"/>
          </a:xfrm>
        </p:grpSpPr>
        <p:sp>
          <p:nvSpPr>
            <p:cNvPr id="5" name="타원 4"/>
            <p:cNvSpPr/>
            <p:nvPr/>
          </p:nvSpPr>
          <p:spPr>
            <a:xfrm>
              <a:off x="827584" y="2552271"/>
              <a:ext cx="3168352" cy="3168352"/>
            </a:xfrm>
            <a:prstGeom prst="ellipse">
              <a:avLst/>
            </a:prstGeom>
            <a:solidFill>
              <a:srgbClr val="EF201E">
                <a:alpha val="4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899592" y="3501008"/>
              <a:ext cx="3013967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44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휴먼둥근헤드라인" pitchFamily="18" charset="-127"/>
                  <a:ea typeface="휴먼둥근헤드라인" pitchFamily="18" charset="-127"/>
                </a:rPr>
                <a:t>2012F/W</a:t>
              </a:r>
              <a:endParaRPr lang="ko-KR" altLang="en-US" sz="44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휴먼둥근헤드라인" pitchFamily="18" charset="-127"/>
                <a:ea typeface="휴먼둥근헤드라인" pitchFamily="18" charset="-127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042068" y="4365104"/>
              <a:ext cx="281038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6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휴먼둥근헤드라인" pitchFamily="18" charset="-127"/>
                  <a:ea typeface="휴먼둥근헤드라인" pitchFamily="18" charset="-127"/>
                </a:rPr>
                <a:t>TREND</a:t>
              </a:r>
            </a:p>
            <a:p>
              <a:pPr algn="ctr"/>
              <a:r>
                <a:rPr lang="en-US" altLang="ko-KR" sz="1600" dirty="0" err="1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휴먼둥근헤드라인" pitchFamily="18" charset="-127"/>
                  <a:ea typeface="휴먼둥근헤드라인" pitchFamily="18" charset="-127"/>
                </a:rPr>
                <a:t>Fashion,Hair,Make</a:t>
              </a:r>
              <a:r>
                <a:rPr lang="en-US" altLang="ko-KR" sz="16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휴먼둥근헤드라인" pitchFamily="18" charset="-127"/>
                  <a:ea typeface="휴먼둥근헤드라인" pitchFamily="18" charset="-127"/>
                </a:rPr>
                <a:t>-up</a:t>
              </a:r>
              <a:endParaRPr lang="ko-KR" altLang="en-US" sz="16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휴먼둥근헤드라인" pitchFamily="18" charset="-127"/>
                <a:ea typeface="휴먼둥근헤드라인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9977281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"/>
          <p:cNvGrpSpPr/>
          <p:nvPr/>
        </p:nvGrpSpPr>
        <p:grpSpPr>
          <a:xfrm>
            <a:off x="84569" y="272523"/>
            <a:ext cx="1723175" cy="540060"/>
            <a:chOff x="6480212" y="3319128"/>
            <a:chExt cx="1723175" cy="540060"/>
          </a:xfrm>
        </p:grpSpPr>
        <p:sp>
          <p:nvSpPr>
            <p:cNvPr id="5" name="타원 4"/>
            <p:cNvSpPr/>
            <p:nvPr/>
          </p:nvSpPr>
          <p:spPr>
            <a:xfrm>
              <a:off x="6480212" y="3319128"/>
              <a:ext cx="540060" cy="540060"/>
            </a:xfrm>
            <a:prstGeom prst="ellipse">
              <a:avLst/>
            </a:prstGeom>
            <a:solidFill>
              <a:srgbClr val="EF201E">
                <a:alpha val="4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505037" y="3404492"/>
              <a:ext cx="16983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75" pitchFamily="34" charset="0"/>
                </a:rPr>
                <a:t>02 </a:t>
              </a:r>
              <a:r>
                <a:rPr lang="en-US" altLang="ko-KR" sz="12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75" pitchFamily="34" charset="0"/>
                </a:rPr>
                <a:t>2012F/W TREND</a:t>
              </a:r>
              <a:endPara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Helvetica75" pitchFamily="34" charset="0"/>
              </a:endParaRPr>
            </a:p>
          </p:txBody>
        </p:sp>
      </p:grpSp>
      <p:cxnSp>
        <p:nvCxnSpPr>
          <p:cNvPr id="11" name="직선 연결선 10"/>
          <p:cNvCxnSpPr/>
          <p:nvPr/>
        </p:nvCxnSpPr>
        <p:spPr>
          <a:xfrm>
            <a:off x="251520" y="6317110"/>
            <a:ext cx="8460432" cy="4267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직사각형 11"/>
          <p:cNvSpPr/>
          <p:nvPr/>
        </p:nvSpPr>
        <p:spPr>
          <a:xfrm>
            <a:off x="8591686" y="6025555"/>
            <a:ext cx="288032" cy="28803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79326" y="541391"/>
            <a:ext cx="244009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elvetica75" pitchFamily="34" charset="0"/>
              </a:rPr>
              <a:t>HAIR - Styling</a:t>
            </a:r>
            <a:endParaRPr lang="ko-KR" altLang="en-US" sz="2800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Helvetica75" pitchFamily="34" charset="0"/>
            </a:endParaRPr>
          </a:p>
          <a:p>
            <a:endParaRPr lang="ko-KR" altLang="en-US" sz="28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Helvetica75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378904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산돌석금호 필 L (P)" pitchFamily="18" charset="-127"/>
                <a:ea typeface="산돌석금호 필 L (P)" pitchFamily="18" charset="-127"/>
              </a:rPr>
              <a:t>로우</a:t>
            </a:r>
            <a:r>
              <a:rPr lang="ko-KR" altLang="en-US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산돌석금호 필 L (P)" pitchFamily="18" charset="-127"/>
                <a:ea typeface="산돌석금호 필 L (P)" pitchFamily="18" charset="-127"/>
              </a:rPr>
              <a:t> 테일 스타일</a:t>
            </a:r>
            <a:endParaRPr lang="en-US" altLang="ko-KR" sz="3600" b="1" dirty="0" smtClean="0">
              <a:solidFill>
                <a:schemeClr val="accent2">
                  <a:lumMod val="60000"/>
                  <a:lumOff val="40000"/>
                </a:schemeClr>
              </a:solidFill>
              <a:latin typeface="산돌석금호 필 L (P)" pitchFamily="18" charset="-127"/>
              <a:ea typeface="산돌석금호 필 L (P)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450912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차분하고 여성스러운 </a:t>
            </a:r>
            <a:r>
              <a:rPr lang="ko-KR" altLang="en-US" dirty="0" err="1" smtClean="0">
                <a:latin typeface="휴먼중간팸체" pitchFamily="18" charset="-127"/>
                <a:ea typeface="휴먼중간팸체" pitchFamily="18" charset="-127"/>
              </a:rPr>
              <a:t>로우</a:t>
            </a:r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 테일</a:t>
            </a:r>
            <a:r>
              <a:rPr lang="en-US" altLang="ko-KR" dirty="0" smtClean="0">
                <a:latin typeface="휴먼중간팸체" pitchFamily="18" charset="-127"/>
                <a:ea typeface="휴먼중간팸체" pitchFamily="18" charset="-127"/>
              </a:rPr>
              <a:t>. </a:t>
            </a:r>
          </a:p>
          <a:p>
            <a:pPr algn="ctr"/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로맨틱하고</a:t>
            </a:r>
            <a:r>
              <a:rPr lang="en-US" altLang="ko-KR" dirty="0" smtClean="0">
                <a:latin typeface="휴먼중간팸체" pitchFamily="18" charset="-127"/>
                <a:ea typeface="휴먼중간팸체" pitchFamily="18" charset="-127"/>
              </a:rPr>
              <a:t>, </a:t>
            </a:r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여성스러운 느낌을 원한다면 볼륨을 주어 살짝 </a:t>
            </a:r>
            <a:r>
              <a:rPr lang="ko-KR" altLang="en-US" dirty="0" err="1" smtClean="0">
                <a:latin typeface="휴먼중간팸체" pitchFamily="18" charset="-127"/>
                <a:ea typeface="휴먼중간팸체" pitchFamily="18" charset="-127"/>
              </a:rPr>
              <a:t>루즈하게</a:t>
            </a:r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 묶어주고</a:t>
            </a:r>
            <a:r>
              <a:rPr lang="en-US" altLang="ko-KR" dirty="0" smtClean="0">
                <a:latin typeface="휴먼중간팸체" pitchFamily="18" charset="-127"/>
                <a:ea typeface="휴먼중간팸체" pitchFamily="18" charset="-127"/>
              </a:rPr>
              <a:t>,</a:t>
            </a:r>
          </a:p>
          <a:p>
            <a:pPr algn="ctr"/>
            <a:r>
              <a:rPr lang="ko-KR" altLang="en-US" dirty="0" err="1" smtClean="0">
                <a:latin typeface="휴먼중간팸체" pitchFamily="18" charset="-127"/>
                <a:ea typeface="휴먼중간팸체" pitchFamily="18" charset="-127"/>
              </a:rPr>
              <a:t>시크한</a:t>
            </a:r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 느낌을 원한다면 깔끔하게 </a:t>
            </a:r>
            <a:r>
              <a:rPr lang="ko-KR" altLang="en-US" dirty="0" err="1" smtClean="0">
                <a:latin typeface="휴먼중간팸체" pitchFamily="18" charset="-127"/>
                <a:ea typeface="휴먼중간팸체" pitchFamily="18" charset="-127"/>
              </a:rPr>
              <a:t>올려묶는</a:t>
            </a:r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 것이 포인트</a:t>
            </a:r>
            <a:r>
              <a:rPr lang="en-US" altLang="ko-KR" dirty="0" smtClean="0">
                <a:latin typeface="휴먼중간팸체" pitchFamily="18" charset="-127"/>
                <a:ea typeface="휴먼중간팸체" pitchFamily="18" charset="-127"/>
              </a:rPr>
              <a:t>.</a:t>
            </a:r>
            <a:endParaRPr lang="ko-KR" altLang="en-US" dirty="0">
              <a:latin typeface="휴먼중간팸체" pitchFamily="18" charset="-127"/>
              <a:ea typeface="휴먼중간팸체" pitchFamily="18" charset="-127"/>
            </a:endParaRPr>
          </a:p>
        </p:txBody>
      </p:sp>
      <p:pic>
        <p:nvPicPr>
          <p:cNvPr id="17" name="그림 16" descr="0003_%~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1484784"/>
            <a:ext cx="5615940" cy="223266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0" y="5949280"/>
            <a:ext cx="914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50" dirty="0" smtClean="0">
                <a:solidFill>
                  <a:schemeClr val="bg1">
                    <a:lumMod val="65000"/>
                  </a:schemeClr>
                </a:solidFill>
              </a:rPr>
              <a:t>출처 </a:t>
            </a:r>
            <a:r>
              <a:rPr lang="en-US" altLang="ko-KR" sz="1050" dirty="0" smtClean="0">
                <a:solidFill>
                  <a:schemeClr val="bg1">
                    <a:lumMod val="65000"/>
                  </a:schemeClr>
                </a:solidFill>
              </a:rPr>
              <a:t>: [</a:t>
            </a:r>
            <a:r>
              <a:rPr lang="ko-KR" altLang="en-US" sz="1050" dirty="0" err="1" smtClean="0">
                <a:solidFill>
                  <a:schemeClr val="bg1">
                    <a:lumMod val="65000"/>
                  </a:schemeClr>
                </a:solidFill>
              </a:rPr>
              <a:t>네이버블로그</a:t>
            </a:r>
            <a:r>
              <a:rPr lang="en-US" altLang="ko-KR" sz="1050" dirty="0" smtClean="0">
                <a:solidFill>
                  <a:schemeClr val="bg1">
                    <a:lumMod val="65000"/>
                  </a:schemeClr>
                </a:solidFill>
              </a:rPr>
              <a:t>] http://blog.naver.com/cmnewyork/20164880591</a:t>
            </a:r>
            <a:endParaRPr lang="ko-KR" altLang="en-US" sz="105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3454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"/>
          <p:cNvGrpSpPr/>
          <p:nvPr/>
        </p:nvGrpSpPr>
        <p:grpSpPr>
          <a:xfrm>
            <a:off x="84569" y="272523"/>
            <a:ext cx="1723175" cy="540060"/>
            <a:chOff x="6480212" y="3319128"/>
            <a:chExt cx="1723175" cy="540060"/>
          </a:xfrm>
        </p:grpSpPr>
        <p:sp>
          <p:nvSpPr>
            <p:cNvPr id="5" name="타원 4"/>
            <p:cNvSpPr/>
            <p:nvPr/>
          </p:nvSpPr>
          <p:spPr>
            <a:xfrm>
              <a:off x="6480212" y="3319128"/>
              <a:ext cx="540060" cy="540060"/>
            </a:xfrm>
            <a:prstGeom prst="ellipse">
              <a:avLst/>
            </a:prstGeom>
            <a:solidFill>
              <a:srgbClr val="EF201E">
                <a:alpha val="4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505037" y="3404492"/>
              <a:ext cx="16983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75" pitchFamily="34" charset="0"/>
                </a:rPr>
                <a:t>02 </a:t>
              </a:r>
              <a:r>
                <a:rPr lang="en-US" altLang="ko-KR" sz="12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75" pitchFamily="34" charset="0"/>
                </a:rPr>
                <a:t>2012F/W TREND</a:t>
              </a:r>
              <a:endPara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Helvetica75" pitchFamily="34" charset="0"/>
              </a:endParaRPr>
            </a:p>
          </p:txBody>
        </p:sp>
      </p:grpSp>
      <p:cxnSp>
        <p:nvCxnSpPr>
          <p:cNvPr id="11" name="직선 연결선 10"/>
          <p:cNvCxnSpPr/>
          <p:nvPr/>
        </p:nvCxnSpPr>
        <p:spPr>
          <a:xfrm>
            <a:off x="251520" y="6317110"/>
            <a:ext cx="8460432" cy="4267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직사각형 11"/>
          <p:cNvSpPr/>
          <p:nvPr/>
        </p:nvSpPr>
        <p:spPr>
          <a:xfrm>
            <a:off x="8591686" y="6025555"/>
            <a:ext cx="288032" cy="28803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79326" y="541391"/>
            <a:ext cx="244009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elvetica75" pitchFamily="34" charset="0"/>
              </a:rPr>
              <a:t>HAIR - Styling</a:t>
            </a:r>
            <a:endParaRPr lang="ko-KR" altLang="en-US" sz="2800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Helvetica75" pitchFamily="34" charset="0"/>
            </a:endParaRPr>
          </a:p>
          <a:p>
            <a:endParaRPr lang="ko-KR" altLang="en-US" sz="28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Helvetica75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3645024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산돌석금호 필 L (P)" pitchFamily="18" charset="-127"/>
                <a:ea typeface="산돌석금호 필 L (P)" pitchFamily="18" charset="-127"/>
              </a:rPr>
              <a:t>페이크 쇼트 헤어 스타일</a:t>
            </a:r>
            <a:endParaRPr lang="en-US" altLang="ko-KR" sz="3600" b="1" dirty="0" smtClean="0">
              <a:solidFill>
                <a:schemeClr val="accent2">
                  <a:lumMod val="60000"/>
                  <a:lumOff val="40000"/>
                </a:schemeClr>
              </a:solidFill>
              <a:latin typeface="산돌석금호 필 L (P)" pitchFamily="18" charset="-127"/>
              <a:ea typeface="산돌석금호 필 L (P)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4365104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재미있는 </a:t>
            </a:r>
            <a:r>
              <a:rPr lang="ko-KR" altLang="en-US" dirty="0" err="1" smtClean="0">
                <a:latin typeface="휴먼중간팸체" pitchFamily="18" charset="-127"/>
                <a:ea typeface="휴먼중간팸체" pitchFamily="18" charset="-127"/>
              </a:rPr>
              <a:t>헤어스타일링</a:t>
            </a:r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 중 하나</a:t>
            </a:r>
            <a:r>
              <a:rPr lang="en-US" altLang="ko-KR" dirty="0" smtClean="0">
                <a:latin typeface="휴먼중간팸체" pitchFamily="18" charset="-127"/>
                <a:ea typeface="휴먼중간팸체" pitchFamily="18" charset="-127"/>
              </a:rPr>
              <a:t>.</a:t>
            </a:r>
          </a:p>
          <a:p>
            <a:pPr algn="ctr"/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말 그대로 짧은 단발처럼 보이게 연출하는 것인 특이한 </a:t>
            </a:r>
            <a:r>
              <a:rPr lang="ko-KR" altLang="en-US" dirty="0" err="1" smtClean="0">
                <a:latin typeface="휴먼중간팸체" pitchFamily="18" charset="-127"/>
                <a:ea typeface="휴먼중간팸체" pitchFamily="18" charset="-127"/>
              </a:rPr>
              <a:t>헤어스타일링</a:t>
            </a:r>
            <a:r>
              <a:rPr lang="en-US" altLang="ko-KR" dirty="0" smtClean="0">
                <a:latin typeface="휴먼중간팸체" pitchFamily="18" charset="-127"/>
                <a:ea typeface="휴먼중간팸체" pitchFamily="18" charset="-127"/>
              </a:rPr>
              <a:t> </a:t>
            </a:r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방법</a:t>
            </a:r>
            <a:endParaRPr lang="en-US" altLang="ko-KR" dirty="0" smtClean="0">
              <a:latin typeface="휴먼중간팸체" pitchFamily="18" charset="-127"/>
              <a:ea typeface="휴먼중간팸체" pitchFamily="18" charset="-127"/>
            </a:endParaRPr>
          </a:p>
          <a:p>
            <a:pPr algn="ctr"/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머리를 묶고</a:t>
            </a:r>
            <a:r>
              <a:rPr lang="en-US" altLang="ko-KR" dirty="0" smtClean="0">
                <a:latin typeface="휴먼중간팸체" pitchFamily="18" charset="-127"/>
                <a:ea typeface="휴먼중간팸체" pitchFamily="18" charset="-127"/>
              </a:rPr>
              <a:t>, </a:t>
            </a:r>
            <a:r>
              <a:rPr lang="ko-KR" altLang="en-US" dirty="0" err="1" smtClean="0">
                <a:latin typeface="휴먼중간팸체" pitchFamily="18" charset="-127"/>
                <a:ea typeface="휴먼중간팸체" pitchFamily="18" charset="-127"/>
              </a:rPr>
              <a:t>윗</a:t>
            </a:r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 부분을 살살 빼주면 간단히 완성</a:t>
            </a:r>
            <a:r>
              <a:rPr lang="en-US" altLang="ko-KR" dirty="0" smtClean="0">
                <a:latin typeface="휴먼중간팸체" pitchFamily="18" charset="-127"/>
                <a:ea typeface="휴먼중간팸체" pitchFamily="18" charset="-127"/>
              </a:rPr>
              <a:t>.</a:t>
            </a:r>
          </a:p>
          <a:p>
            <a:pPr algn="ctr"/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긴 머리가 지겨운데</a:t>
            </a:r>
            <a:r>
              <a:rPr lang="en-US" altLang="ko-KR" dirty="0" smtClean="0">
                <a:latin typeface="휴먼중간팸체" pitchFamily="18" charset="-127"/>
                <a:ea typeface="휴먼중간팸체" pitchFamily="18" charset="-127"/>
              </a:rPr>
              <a:t>, </a:t>
            </a:r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막상 자르기엔 아깝다면 분위기 전환으로 한번쯤 시도해도 좋을 듯</a:t>
            </a:r>
            <a:r>
              <a:rPr lang="en-US" altLang="ko-KR" dirty="0" smtClean="0">
                <a:latin typeface="휴먼중간팸체" pitchFamily="18" charset="-127"/>
                <a:ea typeface="휴먼중간팸체" pitchFamily="18" charset="-127"/>
              </a:rPr>
              <a:t>.</a:t>
            </a:r>
          </a:p>
        </p:txBody>
      </p:sp>
      <p:pic>
        <p:nvPicPr>
          <p:cNvPr id="17" name="그림 16" descr="0003_%~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1340768"/>
            <a:ext cx="5615940" cy="2232660"/>
          </a:xfrm>
          <a:prstGeom prst="rect">
            <a:avLst/>
          </a:prstGeom>
        </p:spPr>
      </p:pic>
      <p:pic>
        <p:nvPicPr>
          <p:cNvPr id="15" name="그림 14" descr="0004_%~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63688" y="1340768"/>
            <a:ext cx="5614904" cy="223224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0" y="5949280"/>
            <a:ext cx="914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50" dirty="0" smtClean="0">
                <a:solidFill>
                  <a:schemeClr val="bg1">
                    <a:lumMod val="65000"/>
                  </a:schemeClr>
                </a:solidFill>
              </a:rPr>
              <a:t>출처 </a:t>
            </a:r>
            <a:r>
              <a:rPr lang="en-US" altLang="ko-KR" sz="1050" dirty="0" smtClean="0">
                <a:solidFill>
                  <a:schemeClr val="bg1">
                    <a:lumMod val="65000"/>
                  </a:schemeClr>
                </a:solidFill>
              </a:rPr>
              <a:t>: [</a:t>
            </a:r>
            <a:r>
              <a:rPr lang="ko-KR" altLang="en-US" sz="1050" dirty="0" err="1" smtClean="0">
                <a:solidFill>
                  <a:schemeClr val="bg1">
                    <a:lumMod val="65000"/>
                  </a:schemeClr>
                </a:solidFill>
              </a:rPr>
              <a:t>네이버블로그</a:t>
            </a:r>
            <a:r>
              <a:rPr lang="en-US" altLang="ko-KR" sz="1050" dirty="0" smtClean="0">
                <a:solidFill>
                  <a:schemeClr val="bg1">
                    <a:lumMod val="65000"/>
                  </a:schemeClr>
                </a:solidFill>
              </a:rPr>
              <a:t>] http://blog.naver.com/cmnewyork/20164880591</a:t>
            </a:r>
            <a:endParaRPr lang="ko-KR" altLang="en-US" sz="105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3454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"/>
          <p:cNvGrpSpPr/>
          <p:nvPr/>
        </p:nvGrpSpPr>
        <p:grpSpPr>
          <a:xfrm>
            <a:off x="84569" y="272523"/>
            <a:ext cx="1723175" cy="540060"/>
            <a:chOff x="6480212" y="3319128"/>
            <a:chExt cx="1723175" cy="540060"/>
          </a:xfrm>
        </p:grpSpPr>
        <p:sp>
          <p:nvSpPr>
            <p:cNvPr id="5" name="타원 4"/>
            <p:cNvSpPr/>
            <p:nvPr/>
          </p:nvSpPr>
          <p:spPr>
            <a:xfrm>
              <a:off x="6480212" y="3319128"/>
              <a:ext cx="540060" cy="540060"/>
            </a:xfrm>
            <a:prstGeom prst="ellipse">
              <a:avLst/>
            </a:prstGeom>
            <a:solidFill>
              <a:srgbClr val="EF201E">
                <a:alpha val="4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505037" y="3404492"/>
              <a:ext cx="16983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75" pitchFamily="34" charset="0"/>
                </a:rPr>
                <a:t>02 </a:t>
              </a:r>
              <a:r>
                <a:rPr lang="en-US" altLang="ko-KR" sz="12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75" pitchFamily="34" charset="0"/>
                </a:rPr>
                <a:t>2012F/W TREND</a:t>
              </a:r>
              <a:endPara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Helvetica75" pitchFamily="34" charset="0"/>
              </a:endParaRPr>
            </a:p>
          </p:txBody>
        </p:sp>
      </p:grpSp>
      <p:cxnSp>
        <p:nvCxnSpPr>
          <p:cNvPr id="11" name="직선 연결선 10"/>
          <p:cNvCxnSpPr/>
          <p:nvPr/>
        </p:nvCxnSpPr>
        <p:spPr>
          <a:xfrm>
            <a:off x="251520" y="6317110"/>
            <a:ext cx="8460432" cy="4267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직사각형 11"/>
          <p:cNvSpPr/>
          <p:nvPr/>
        </p:nvSpPr>
        <p:spPr>
          <a:xfrm>
            <a:off x="8591686" y="6025555"/>
            <a:ext cx="288032" cy="28803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79326" y="541391"/>
            <a:ext cx="24400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elvetica75" pitchFamily="34" charset="0"/>
              </a:rPr>
              <a:t>HAIR - Styling</a:t>
            </a:r>
            <a:endParaRPr lang="ko-KR" altLang="en-US" sz="28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Helvetica75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3645024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산돌석금호 필 L (P)" pitchFamily="18" charset="-127"/>
                <a:ea typeface="산돌석금호 필 L (P)" pitchFamily="18" charset="-127"/>
              </a:rPr>
              <a:t>바비</a:t>
            </a:r>
            <a:r>
              <a:rPr lang="ko-KR" altLang="en-US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산돌석금호 필 L (P)" pitchFamily="18" charset="-127"/>
                <a:ea typeface="산돌석금호 필 L (P)" pitchFamily="18" charset="-127"/>
              </a:rPr>
              <a:t> </a:t>
            </a:r>
            <a:r>
              <a:rPr lang="ko-KR" altLang="en-US" sz="36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산돌석금호 필 L (P)" pitchFamily="18" charset="-127"/>
                <a:ea typeface="산돌석금호 필 L (P)" pitchFamily="18" charset="-127"/>
              </a:rPr>
              <a:t>글램</a:t>
            </a:r>
            <a:r>
              <a:rPr lang="ko-KR" altLang="en-US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산돌석금호 필 L (P)" pitchFamily="18" charset="-127"/>
                <a:ea typeface="산돌석금호 필 L (P)" pitchFamily="18" charset="-127"/>
              </a:rPr>
              <a:t> 헤어 스타일</a:t>
            </a:r>
            <a:endParaRPr lang="en-US" altLang="ko-KR" sz="3600" b="1" dirty="0" smtClean="0">
              <a:solidFill>
                <a:schemeClr val="accent2">
                  <a:lumMod val="60000"/>
                  <a:lumOff val="40000"/>
                </a:schemeClr>
              </a:solidFill>
              <a:latin typeface="산돌석금호 필 L (P)" pitchFamily="18" charset="-127"/>
              <a:ea typeface="산돌석금호 필 L (P)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4365104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latin typeface="휴먼중간팸체" pitchFamily="18" charset="-127"/>
                <a:ea typeface="휴먼중간팸체" pitchFamily="18" charset="-127"/>
              </a:rPr>
              <a:t>60</a:t>
            </a:r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년대 </a:t>
            </a:r>
            <a:r>
              <a:rPr lang="ko-KR" altLang="en-US" dirty="0" err="1" smtClean="0">
                <a:latin typeface="휴먼중간팸체" pitchFamily="18" charset="-127"/>
                <a:ea typeface="휴먼중간팸체" pitchFamily="18" charset="-127"/>
              </a:rPr>
              <a:t>레트로</a:t>
            </a:r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 레이디의 느낌이 물씬 나는 스타일</a:t>
            </a:r>
            <a:r>
              <a:rPr lang="en-US" altLang="ko-KR" dirty="0" smtClean="0">
                <a:latin typeface="휴먼중간팸체" pitchFamily="18" charset="-127"/>
                <a:ea typeface="휴먼중간팸체" pitchFamily="18" charset="-127"/>
              </a:rPr>
              <a:t>.</a:t>
            </a:r>
          </a:p>
          <a:p>
            <a:pPr algn="ctr"/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마치 머리에 왕관을 얹은 듯한 </a:t>
            </a:r>
            <a:r>
              <a:rPr lang="ko-KR" altLang="en-US" dirty="0" err="1" smtClean="0">
                <a:latin typeface="휴먼중간팸체" pitchFamily="18" charset="-127"/>
                <a:ea typeface="휴먼중간팸체" pitchFamily="18" charset="-127"/>
              </a:rPr>
              <a:t>볼륨감이</a:t>
            </a:r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 </a:t>
            </a:r>
            <a:r>
              <a:rPr lang="ko-KR" altLang="en-US" dirty="0" err="1" smtClean="0">
                <a:latin typeface="휴먼중간팸체" pitchFamily="18" charset="-127"/>
                <a:ea typeface="휴먼중간팸체" pitchFamily="18" charset="-127"/>
              </a:rPr>
              <a:t>키포인트</a:t>
            </a:r>
            <a:r>
              <a:rPr lang="en-US" altLang="ko-KR" dirty="0" smtClean="0">
                <a:latin typeface="휴먼중간팸체" pitchFamily="18" charset="-127"/>
                <a:ea typeface="휴먼중간팸체" pitchFamily="18" charset="-127"/>
              </a:rPr>
              <a:t>!</a:t>
            </a:r>
          </a:p>
          <a:p>
            <a:pPr algn="ctr"/>
            <a:r>
              <a:rPr lang="ko-KR" altLang="en-US" dirty="0" err="1" smtClean="0">
                <a:latin typeface="휴먼중간팸체" pitchFamily="18" charset="-127"/>
                <a:ea typeface="휴먼중간팸체" pitchFamily="18" charset="-127"/>
              </a:rPr>
              <a:t>하이번이든</a:t>
            </a:r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 </a:t>
            </a:r>
            <a:r>
              <a:rPr lang="ko-KR" altLang="en-US" dirty="0" err="1" smtClean="0">
                <a:latin typeface="휴먼중간팸체" pitchFamily="18" charset="-127"/>
                <a:ea typeface="휴먼중간팸체" pitchFamily="18" charset="-127"/>
              </a:rPr>
              <a:t>로우</a:t>
            </a:r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 </a:t>
            </a:r>
            <a:r>
              <a:rPr lang="ko-KR" altLang="en-US" dirty="0" err="1" smtClean="0">
                <a:latin typeface="휴먼중간팸체" pitchFamily="18" charset="-127"/>
                <a:ea typeface="휴먼중간팸체" pitchFamily="18" charset="-127"/>
              </a:rPr>
              <a:t>포니테일이든</a:t>
            </a:r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 머리를 묶고</a:t>
            </a:r>
            <a:r>
              <a:rPr lang="en-US" altLang="ko-KR" dirty="0" smtClean="0">
                <a:latin typeface="휴먼중간팸체" pitchFamily="18" charset="-127"/>
                <a:ea typeface="휴먼중간팸체" pitchFamily="18" charset="-127"/>
              </a:rPr>
              <a:t>,</a:t>
            </a:r>
          </a:p>
          <a:p>
            <a:pPr algn="ctr"/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정수리 부분을 빗질로 부풀려 주는 헤어스타일</a:t>
            </a:r>
            <a:endParaRPr lang="en-US" altLang="ko-KR" dirty="0" smtClean="0">
              <a:latin typeface="휴먼중간팸체" pitchFamily="18" charset="-127"/>
              <a:ea typeface="휴먼중간팸체" pitchFamily="18" charset="-127"/>
            </a:endParaRPr>
          </a:p>
        </p:txBody>
      </p:sp>
      <p:pic>
        <p:nvPicPr>
          <p:cNvPr id="17" name="그림 16" descr="0003_%~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1340768"/>
            <a:ext cx="5615940" cy="2232660"/>
          </a:xfrm>
          <a:prstGeom prst="rect">
            <a:avLst/>
          </a:prstGeom>
        </p:spPr>
      </p:pic>
      <p:pic>
        <p:nvPicPr>
          <p:cNvPr id="15" name="그림 14" descr="0006_%~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63688" y="1340768"/>
            <a:ext cx="5651772" cy="224690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0" y="5949280"/>
            <a:ext cx="914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50" dirty="0" smtClean="0">
                <a:solidFill>
                  <a:schemeClr val="bg1">
                    <a:lumMod val="65000"/>
                  </a:schemeClr>
                </a:solidFill>
              </a:rPr>
              <a:t>출처 </a:t>
            </a:r>
            <a:r>
              <a:rPr lang="en-US" altLang="ko-KR" sz="1050" dirty="0" smtClean="0">
                <a:solidFill>
                  <a:schemeClr val="bg1">
                    <a:lumMod val="65000"/>
                  </a:schemeClr>
                </a:solidFill>
              </a:rPr>
              <a:t>: [</a:t>
            </a:r>
            <a:r>
              <a:rPr lang="ko-KR" altLang="en-US" sz="1050" dirty="0" err="1" smtClean="0">
                <a:solidFill>
                  <a:schemeClr val="bg1">
                    <a:lumMod val="65000"/>
                  </a:schemeClr>
                </a:solidFill>
              </a:rPr>
              <a:t>네이버블로그</a:t>
            </a:r>
            <a:r>
              <a:rPr lang="en-US" altLang="ko-KR" sz="1050" dirty="0" smtClean="0">
                <a:solidFill>
                  <a:schemeClr val="bg1">
                    <a:lumMod val="65000"/>
                  </a:schemeClr>
                </a:solidFill>
              </a:rPr>
              <a:t>] http://blog.naver.com/cmnewyork/20164880591</a:t>
            </a:r>
            <a:endParaRPr lang="ko-KR" altLang="en-US" sz="105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3454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"/>
          <p:cNvGrpSpPr/>
          <p:nvPr/>
        </p:nvGrpSpPr>
        <p:grpSpPr>
          <a:xfrm>
            <a:off x="84569" y="272523"/>
            <a:ext cx="1723175" cy="540060"/>
            <a:chOff x="6480212" y="3319128"/>
            <a:chExt cx="1723175" cy="540060"/>
          </a:xfrm>
        </p:grpSpPr>
        <p:sp>
          <p:nvSpPr>
            <p:cNvPr id="5" name="타원 4"/>
            <p:cNvSpPr/>
            <p:nvPr/>
          </p:nvSpPr>
          <p:spPr>
            <a:xfrm>
              <a:off x="6480212" y="3319128"/>
              <a:ext cx="540060" cy="540060"/>
            </a:xfrm>
            <a:prstGeom prst="ellipse">
              <a:avLst/>
            </a:prstGeom>
            <a:solidFill>
              <a:srgbClr val="EF201E">
                <a:alpha val="4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505037" y="3404492"/>
              <a:ext cx="16983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75" pitchFamily="34" charset="0"/>
                </a:rPr>
                <a:t>02 </a:t>
              </a:r>
              <a:r>
                <a:rPr lang="en-US" altLang="ko-KR" sz="12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75" pitchFamily="34" charset="0"/>
                </a:rPr>
                <a:t>2012F/W TREND</a:t>
              </a:r>
              <a:endPara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Helvetica75" pitchFamily="34" charset="0"/>
              </a:endParaRPr>
            </a:p>
          </p:txBody>
        </p:sp>
      </p:grpSp>
      <p:cxnSp>
        <p:nvCxnSpPr>
          <p:cNvPr id="11" name="직선 연결선 10"/>
          <p:cNvCxnSpPr/>
          <p:nvPr/>
        </p:nvCxnSpPr>
        <p:spPr>
          <a:xfrm>
            <a:off x="251520" y="6317110"/>
            <a:ext cx="8460432" cy="4267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직사각형 11"/>
          <p:cNvSpPr/>
          <p:nvPr/>
        </p:nvSpPr>
        <p:spPr>
          <a:xfrm>
            <a:off x="8591686" y="6025555"/>
            <a:ext cx="288032" cy="28803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79326" y="541391"/>
            <a:ext cx="27029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elvetica75" pitchFamily="34" charset="0"/>
              </a:rPr>
              <a:t>HAIR - Coloring</a:t>
            </a:r>
            <a:endParaRPr lang="ko-KR" altLang="en-US" sz="28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Helvetica75" pitchFamily="34" charset="0"/>
            </a:endParaRPr>
          </a:p>
        </p:txBody>
      </p:sp>
      <p:pic>
        <p:nvPicPr>
          <p:cNvPr id="16" name="그림 15" descr="IMG_00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340768"/>
            <a:ext cx="2159000" cy="2159000"/>
          </a:xfrm>
          <a:prstGeom prst="rect">
            <a:avLst/>
          </a:prstGeom>
        </p:spPr>
      </p:pic>
      <p:pic>
        <p:nvPicPr>
          <p:cNvPr id="18" name="그림 17" descr="IMG_00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1340768"/>
            <a:ext cx="2159000" cy="2159000"/>
          </a:xfrm>
          <a:prstGeom prst="rect">
            <a:avLst/>
          </a:prstGeom>
        </p:spPr>
      </p:pic>
      <p:pic>
        <p:nvPicPr>
          <p:cNvPr id="19" name="그림 18" descr="IMG_00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3789040"/>
            <a:ext cx="2159000" cy="2159000"/>
          </a:xfrm>
          <a:prstGeom prst="rect">
            <a:avLst/>
          </a:prstGeom>
        </p:spPr>
      </p:pic>
      <p:pic>
        <p:nvPicPr>
          <p:cNvPr id="20" name="그림 19" descr="IMG_000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60032" y="3789040"/>
            <a:ext cx="2159000" cy="2159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2771800" y="1556792"/>
            <a:ext cx="216024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chemeClr val="accent2">
                    <a:lumMod val="75000"/>
                  </a:schemeClr>
                </a:solidFill>
                <a:latin typeface="산돌석금호 필 L (P)" pitchFamily="18" charset="-127"/>
                <a:ea typeface="산돌석금호 필 L (P)" pitchFamily="18" charset="-127"/>
              </a:rPr>
              <a:t>붉은색의 강렬함과</a:t>
            </a:r>
            <a:r>
              <a:rPr lang="en-US" altLang="ko-KR" sz="2000" b="1" dirty="0" smtClean="0">
                <a:solidFill>
                  <a:schemeClr val="accent2">
                    <a:lumMod val="75000"/>
                  </a:schemeClr>
                </a:solidFill>
                <a:latin typeface="산돌석금호 필 L (P)" pitchFamily="18" charset="-127"/>
                <a:ea typeface="산돌석금호 필 L (P)" pitchFamily="18" charset="-127"/>
              </a:rPr>
              <a:t>, </a:t>
            </a:r>
          </a:p>
          <a:p>
            <a:r>
              <a:rPr lang="ko-KR" altLang="en-US" sz="2000" b="1" dirty="0" smtClean="0">
                <a:solidFill>
                  <a:schemeClr val="accent2">
                    <a:lumMod val="75000"/>
                  </a:schemeClr>
                </a:solidFill>
                <a:latin typeface="산돌석금호 필 L (P)" pitchFamily="18" charset="-127"/>
                <a:ea typeface="산돌석금호 필 L (P)" pitchFamily="18" charset="-127"/>
              </a:rPr>
              <a:t>차분함의 경계</a:t>
            </a:r>
            <a:r>
              <a:rPr lang="en-US" altLang="ko-KR" sz="2000" b="1" dirty="0" smtClean="0">
                <a:solidFill>
                  <a:schemeClr val="accent2">
                    <a:lumMod val="75000"/>
                  </a:schemeClr>
                </a:solidFill>
                <a:latin typeface="산돌석금호 필 L (P)" pitchFamily="18" charset="-127"/>
                <a:ea typeface="산돌석금호 필 L (P)" pitchFamily="18" charset="-127"/>
              </a:rPr>
              <a:t>, </a:t>
            </a:r>
            <a:r>
              <a:rPr lang="ko-KR" altLang="en-US" sz="2000" b="1" dirty="0" smtClean="0">
                <a:solidFill>
                  <a:schemeClr val="accent2">
                    <a:lumMod val="75000"/>
                  </a:schemeClr>
                </a:solidFill>
                <a:latin typeface="산돌석금호 필 L (P)" pitchFamily="18" charset="-127"/>
                <a:ea typeface="산돌석금호 필 L (P)" pitchFamily="18" charset="-127"/>
              </a:rPr>
              <a:t>그리고 조화</a:t>
            </a:r>
            <a:r>
              <a:rPr lang="en-US" altLang="ko-KR" sz="2000" b="1" dirty="0" smtClean="0">
                <a:solidFill>
                  <a:schemeClr val="accent2">
                    <a:lumMod val="75000"/>
                  </a:schemeClr>
                </a:solidFill>
                <a:latin typeface="산돌석금호 필 L (P)" pitchFamily="18" charset="-127"/>
                <a:ea typeface="산돌석금호 필 L (P)" pitchFamily="18" charset="-127"/>
              </a:rPr>
              <a:t>!</a:t>
            </a:r>
          </a:p>
          <a:p>
            <a:endParaRPr lang="en-US" altLang="ko-KR" sz="1100" dirty="0" smtClean="0"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sz="1100" dirty="0" smtClean="0">
                <a:latin typeface="맑은 고딕" pitchFamily="50" charset="-127"/>
                <a:ea typeface="맑은 고딕" pitchFamily="50" charset="-127"/>
              </a:rPr>
              <a:t>올 겨울은 붉은 계열이 강세</a:t>
            </a:r>
            <a:r>
              <a:rPr lang="en-US" altLang="ko-KR" sz="1100" dirty="0" smtClean="0"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r>
              <a:rPr lang="ko-KR" altLang="en-US" sz="1100" dirty="0" smtClean="0">
                <a:latin typeface="맑은 고딕" pitchFamily="50" charset="-127"/>
                <a:ea typeface="맑은 고딕" pitchFamily="50" charset="-127"/>
              </a:rPr>
              <a:t>어린 친구들에겐 강렬한</a:t>
            </a:r>
            <a:endParaRPr lang="en-US" altLang="ko-KR" sz="1100" dirty="0" smtClean="0"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sz="1100" dirty="0" err="1" smtClean="0">
                <a:latin typeface="맑은 고딕" pitchFamily="50" charset="-127"/>
                <a:ea typeface="맑은 고딕" pitchFamily="50" charset="-127"/>
              </a:rPr>
              <a:t>커퍼</a:t>
            </a:r>
            <a:r>
              <a:rPr lang="ko-KR" altLang="en-US" sz="1100" dirty="0" smtClean="0">
                <a:latin typeface="맑은 고딕" pitchFamily="50" charset="-127"/>
                <a:ea typeface="맑은 고딕" pitchFamily="50" charset="-127"/>
              </a:rPr>
              <a:t> 브라운</a:t>
            </a:r>
            <a:r>
              <a:rPr lang="en-US" altLang="ko-KR" sz="1100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100" dirty="0" err="1" smtClean="0">
                <a:latin typeface="맑은 고딕" pitchFamily="50" charset="-127"/>
                <a:ea typeface="맑은 고딕" pitchFamily="50" charset="-127"/>
              </a:rPr>
              <a:t>구리빛</a:t>
            </a:r>
            <a:r>
              <a:rPr lang="en-US" altLang="ko-KR" sz="11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100" dirty="0" err="1" smtClean="0">
                <a:latin typeface="맑은 고딕" pitchFamily="50" charset="-127"/>
                <a:ea typeface="맑은 고딕" pitchFamily="50" charset="-127"/>
              </a:rPr>
              <a:t>오렌지빛</a:t>
            </a:r>
            <a:r>
              <a:rPr lang="en-US" altLang="ko-KR" sz="1100" dirty="0" smtClean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r>
              <a:rPr lang="ko-KR" altLang="en-US" sz="1100" dirty="0" smtClean="0">
                <a:latin typeface="맑은 고딕" pitchFamily="50" charset="-127"/>
                <a:ea typeface="맑은 고딕" pitchFamily="50" charset="-127"/>
              </a:rPr>
              <a:t>직장을 다니는 멋진 여성</a:t>
            </a:r>
            <a:endParaRPr lang="en-US" altLang="ko-KR" sz="1100" dirty="0" smtClean="0"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sz="1100" dirty="0" smtClean="0">
                <a:latin typeface="맑은 고딕" pitchFamily="50" charset="-127"/>
                <a:ea typeface="맑은 고딕" pitchFamily="50" charset="-127"/>
              </a:rPr>
              <a:t>에게는 바이올렛 브라운 추천</a:t>
            </a:r>
            <a:r>
              <a:rPr lang="en-US" altLang="ko-KR" sz="1100" dirty="0" smtClean="0">
                <a:latin typeface="맑은 고딕" pitchFamily="50" charset="-127"/>
                <a:ea typeface="맑은 고딕" pitchFamily="50" charset="-127"/>
              </a:rPr>
              <a:t>!</a:t>
            </a:r>
            <a:endParaRPr lang="ko-KR" altLang="en-US" sz="1100" dirty="0" smtClean="0">
              <a:latin typeface="맑은 고딕" pitchFamily="50" charset="-127"/>
              <a:ea typeface="맑은 고딕" pitchFamily="50" charset="-127"/>
            </a:endParaRPr>
          </a:p>
          <a:p>
            <a:endParaRPr lang="ko-KR" alt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6983760" y="1556792"/>
            <a:ext cx="21602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chemeClr val="accent6">
                    <a:lumMod val="50000"/>
                  </a:schemeClr>
                </a:solidFill>
                <a:latin typeface="산돌석금호 필 L (P)" pitchFamily="18" charset="-127"/>
                <a:ea typeface="산돌석금호 필 L (P)" pitchFamily="18" charset="-127"/>
              </a:rPr>
              <a:t>복고풍의 </a:t>
            </a:r>
            <a:r>
              <a:rPr lang="ko-KR" alt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산돌석금호 필 L (P)" pitchFamily="18" charset="-127"/>
                <a:ea typeface="산돌석금호 필 L (P)" pitchFamily="18" charset="-127"/>
              </a:rPr>
              <a:t>커퍼</a:t>
            </a:r>
            <a:r>
              <a:rPr lang="ko-KR" altLang="en-US" sz="2000" b="1" dirty="0" smtClean="0">
                <a:solidFill>
                  <a:schemeClr val="accent6">
                    <a:lumMod val="50000"/>
                  </a:schemeClr>
                </a:solidFill>
                <a:latin typeface="산돌석금호 필 L (P)" pitchFamily="18" charset="-127"/>
                <a:ea typeface="산돌석금호 필 L (P)" pitchFamily="18" charset="-127"/>
              </a:rPr>
              <a:t> 브라운</a:t>
            </a:r>
            <a:endParaRPr lang="en-US" altLang="ko-KR" sz="2000" b="1" dirty="0" smtClean="0">
              <a:solidFill>
                <a:schemeClr val="accent6">
                  <a:lumMod val="50000"/>
                </a:schemeClr>
              </a:solidFill>
              <a:latin typeface="산돌석금호 필 L (P)" pitchFamily="18" charset="-127"/>
              <a:ea typeface="산돌석금호 필 L (P)" pitchFamily="18" charset="-127"/>
            </a:endParaRPr>
          </a:p>
          <a:p>
            <a:endParaRPr lang="en-US" altLang="ko-KR" sz="1100" dirty="0" smtClean="0"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sz="1100" dirty="0" smtClean="0"/>
              <a:t>올해 </a:t>
            </a:r>
            <a:r>
              <a:rPr lang="ko-KR" altLang="en-US" sz="1100" dirty="0" err="1" smtClean="0"/>
              <a:t>컬러감에는</a:t>
            </a:r>
            <a:r>
              <a:rPr lang="ko-KR" altLang="en-US" sz="1100" dirty="0" smtClean="0"/>
              <a:t> </a:t>
            </a:r>
            <a:endParaRPr lang="en-US" altLang="ko-KR" sz="1100" dirty="0" smtClean="0"/>
          </a:p>
          <a:p>
            <a:r>
              <a:rPr lang="ko-KR" altLang="en-US" sz="1100" dirty="0" err="1" smtClean="0"/>
              <a:t>레트로</a:t>
            </a:r>
            <a:r>
              <a:rPr lang="ko-KR" altLang="en-US" sz="1100" dirty="0" smtClean="0"/>
              <a:t> 느낌이 강합니다</a:t>
            </a:r>
            <a:r>
              <a:rPr lang="en-US" altLang="ko-KR" sz="1100" dirty="0" smtClean="0"/>
              <a:t>.</a:t>
            </a:r>
          </a:p>
          <a:p>
            <a:r>
              <a:rPr lang="ko-KR" altLang="en-US" sz="1100" dirty="0" smtClean="0"/>
              <a:t>역시나 </a:t>
            </a:r>
            <a:r>
              <a:rPr lang="ko-KR" altLang="en-US" sz="1100" dirty="0" err="1" smtClean="0"/>
              <a:t>레드나</a:t>
            </a:r>
            <a:r>
              <a:rPr lang="ko-KR" altLang="en-US" sz="1100" dirty="0" smtClean="0"/>
              <a:t> </a:t>
            </a:r>
            <a:r>
              <a:rPr lang="ko-KR" altLang="en-US" sz="1100" dirty="0" err="1" smtClean="0"/>
              <a:t>커퍼가</a:t>
            </a:r>
            <a:endParaRPr lang="en-US" altLang="ko-KR" sz="1100" dirty="0" smtClean="0"/>
          </a:p>
          <a:p>
            <a:r>
              <a:rPr lang="ko-KR" altLang="en-US" sz="1100" dirty="0" smtClean="0"/>
              <a:t>유행했던 작년의 </a:t>
            </a:r>
            <a:r>
              <a:rPr lang="ko-KR" altLang="en-US" sz="1100" dirty="0" err="1" smtClean="0"/>
              <a:t>트렌드에서</a:t>
            </a:r>
            <a:endParaRPr lang="ko-KR" altLang="en-US" sz="1100" dirty="0" smtClean="0"/>
          </a:p>
          <a:p>
            <a:r>
              <a:rPr lang="ko-KR" altLang="en-US" sz="1100" dirty="0" smtClean="0"/>
              <a:t>올해는 색감이 좀더 강렬하게 나타나는 원색계열의</a:t>
            </a:r>
          </a:p>
          <a:p>
            <a:r>
              <a:rPr lang="ko-KR" altLang="en-US" sz="1100" dirty="0" smtClean="0"/>
              <a:t>컬러들이 가장 선두에서 </a:t>
            </a:r>
            <a:r>
              <a:rPr lang="ko-KR" altLang="en-US" sz="1100" dirty="0" err="1" smtClean="0"/>
              <a:t>트렌드</a:t>
            </a:r>
            <a:endParaRPr lang="en-US" altLang="ko-KR" sz="1100" dirty="0" smtClean="0"/>
          </a:p>
          <a:p>
            <a:endParaRPr lang="ko-KR" alt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6983760" y="4077072"/>
            <a:ext cx="2160240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chemeClr val="accent6">
                    <a:lumMod val="50000"/>
                  </a:schemeClr>
                </a:solidFill>
                <a:latin typeface="산돌석금호 필 L (P)" pitchFamily="18" charset="-127"/>
                <a:ea typeface="산돌석금호 필 L (P)" pitchFamily="18" charset="-127"/>
              </a:rPr>
              <a:t>복고의 현대화</a:t>
            </a:r>
            <a:endParaRPr lang="en-US" altLang="ko-KR" sz="2000" b="1" dirty="0" smtClean="0">
              <a:solidFill>
                <a:schemeClr val="accent6">
                  <a:lumMod val="50000"/>
                </a:schemeClr>
              </a:solidFill>
              <a:latin typeface="산돌석금호 필 L (P)" pitchFamily="18" charset="-127"/>
              <a:ea typeface="산돌석금호 필 L (P)" pitchFamily="18" charset="-127"/>
            </a:endParaRPr>
          </a:p>
          <a:p>
            <a:endParaRPr lang="en-US" altLang="ko-KR" sz="1100" dirty="0" smtClean="0"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sz="1100" dirty="0" smtClean="0"/>
              <a:t>같은 바이올렛도 좀더</a:t>
            </a:r>
            <a:endParaRPr lang="en-US" altLang="ko-KR" sz="1100" dirty="0" smtClean="0"/>
          </a:p>
          <a:p>
            <a:r>
              <a:rPr lang="ko-KR" altLang="en-US" sz="1100" dirty="0" smtClean="0"/>
              <a:t>멋스럽게 연출 가능</a:t>
            </a:r>
            <a:r>
              <a:rPr lang="en-US" altLang="ko-KR" sz="1100" dirty="0" smtClean="0"/>
              <a:t>.</a:t>
            </a:r>
          </a:p>
          <a:p>
            <a:r>
              <a:rPr lang="ko-KR" altLang="en-US" sz="1100" dirty="0" smtClean="0"/>
              <a:t>체리 브라운은 바이올렛</a:t>
            </a:r>
            <a:endParaRPr lang="en-US" altLang="ko-KR" sz="1100" dirty="0" smtClean="0"/>
          </a:p>
          <a:p>
            <a:r>
              <a:rPr lang="ko-KR" altLang="en-US" sz="1100" dirty="0" smtClean="0"/>
              <a:t>컬러에 </a:t>
            </a:r>
            <a:r>
              <a:rPr lang="ko-KR" altLang="en-US" sz="1100" dirty="0" err="1" smtClean="0"/>
              <a:t>레드</a:t>
            </a:r>
            <a:r>
              <a:rPr lang="ko-KR" altLang="en-US" sz="1100" dirty="0" smtClean="0"/>
              <a:t> 컬러를 </a:t>
            </a:r>
            <a:endParaRPr lang="en-US" altLang="ko-KR" sz="1100" dirty="0" smtClean="0"/>
          </a:p>
          <a:p>
            <a:r>
              <a:rPr lang="ko-KR" altLang="en-US" sz="1100" dirty="0" smtClean="0"/>
              <a:t>가미하면서 좀 더 </a:t>
            </a:r>
            <a:r>
              <a:rPr lang="ko-KR" altLang="en-US" sz="1100" dirty="0" err="1" smtClean="0"/>
              <a:t>표현력있는</a:t>
            </a:r>
            <a:r>
              <a:rPr lang="ko-KR" altLang="en-US" sz="1100" dirty="0" smtClean="0"/>
              <a:t> 붉은 컬러를 </a:t>
            </a:r>
            <a:r>
              <a:rPr lang="ko-KR" altLang="en-US" sz="1100" dirty="0" err="1" smtClean="0"/>
              <a:t>나타낼수</a:t>
            </a:r>
            <a:r>
              <a:rPr lang="ko-KR" altLang="en-US" sz="1100" dirty="0" smtClean="0"/>
              <a:t> 있다</a:t>
            </a:r>
            <a:r>
              <a:rPr lang="en-US" altLang="ko-KR" sz="1100" dirty="0" smtClean="0"/>
              <a:t>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771800" y="4149080"/>
            <a:ext cx="2160240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chemeClr val="accent2">
                    <a:lumMod val="75000"/>
                  </a:schemeClr>
                </a:solidFill>
                <a:latin typeface="산돌석금호 필 L (P)" pitchFamily="18" charset="-127"/>
                <a:ea typeface="산돌석금호 필 L (P)" pitchFamily="18" charset="-127"/>
              </a:rPr>
              <a:t>밀크브라운과 </a:t>
            </a:r>
            <a:r>
              <a:rPr lang="ko-KR" altLang="en-US" sz="2000" b="1" dirty="0" err="1" smtClean="0">
                <a:solidFill>
                  <a:schemeClr val="accent2">
                    <a:lumMod val="75000"/>
                  </a:schemeClr>
                </a:solidFill>
                <a:latin typeface="산돌석금호 필 L (P)" pitchFamily="18" charset="-127"/>
                <a:ea typeface="산돌석금호 필 L (P)" pitchFamily="18" charset="-127"/>
              </a:rPr>
              <a:t>커퍼</a:t>
            </a:r>
            <a:r>
              <a:rPr lang="ko-KR" altLang="en-US" sz="2000" b="1" dirty="0" smtClean="0">
                <a:solidFill>
                  <a:schemeClr val="accent2">
                    <a:lumMod val="75000"/>
                  </a:schemeClr>
                </a:solidFill>
                <a:latin typeface="산돌석금호 필 L (P)" pitchFamily="18" charset="-127"/>
                <a:ea typeface="산돌석금호 필 L (P)" pitchFamily="18" charset="-127"/>
              </a:rPr>
              <a:t> 브라운</a:t>
            </a:r>
            <a:endParaRPr lang="en-US" altLang="ko-KR" sz="2000" b="1" dirty="0" smtClean="0">
              <a:solidFill>
                <a:schemeClr val="accent2">
                  <a:lumMod val="75000"/>
                </a:schemeClr>
              </a:solidFill>
              <a:latin typeface="산돌석금호 필 L (P)" pitchFamily="18" charset="-127"/>
              <a:ea typeface="산돌석금호 필 L (P)" pitchFamily="18" charset="-127"/>
            </a:endParaRPr>
          </a:p>
          <a:p>
            <a:endParaRPr lang="en-US" altLang="ko-KR" sz="1100" dirty="0" smtClean="0"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sz="1100" dirty="0" err="1" smtClean="0"/>
              <a:t>커퍼</a:t>
            </a:r>
            <a:r>
              <a:rPr lang="ko-KR" altLang="en-US" sz="1100" dirty="0" smtClean="0"/>
              <a:t> 브라운은 정말 </a:t>
            </a:r>
            <a:endParaRPr lang="en-US" altLang="ko-KR" sz="1100" dirty="0" smtClean="0"/>
          </a:p>
          <a:p>
            <a:r>
              <a:rPr lang="ko-KR" altLang="en-US" sz="1100" dirty="0" err="1" smtClean="0"/>
              <a:t>스타일리쉬한</a:t>
            </a:r>
            <a:r>
              <a:rPr lang="ko-KR" altLang="en-US" sz="1100" dirty="0" smtClean="0"/>
              <a:t> </a:t>
            </a:r>
          </a:p>
          <a:p>
            <a:r>
              <a:rPr lang="ko-KR" altLang="en-US" sz="1100" dirty="0" smtClean="0"/>
              <a:t>도시 여성임을 잘 보여주는</a:t>
            </a:r>
            <a:endParaRPr lang="en-US" altLang="ko-KR" sz="1100" dirty="0" smtClean="0"/>
          </a:p>
          <a:p>
            <a:r>
              <a:rPr lang="ko-KR" altLang="en-US" sz="1100" dirty="0" smtClean="0"/>
              <a:t>멋진 컬러이다</a:t>
            </a:r>
            <a:r>
              <a:rPr lang="en-US" altLang="ko-KR" sz="1100" dirty="0" smtClean="0"/>
              <a:t>.</a:t>
            </a:r>
          </a:p>
          <a:p>
            <a:endParaRPr lang="ko-KR" alt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0" y="5949280"/>
            <a:ext cx="914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50" dirty="0" smtClean="0">
                <a:solidFill>
                  <a:schemeClr val="bg1">
                    <a:lumMod val="65000"/>
                  </a:schemeClr>
                </a:solidFill>
              </a:rPr>
              <a:t>출처 </a:t>
            </a:r>
            <a:r>
              <a:rPr lang="en-US" altLang="ko-KR" sz="1050" dirty="0" smtClean="0">
                <a:solidFill>
                  <a:schemeClr val="bg1">
                    <a:lumMod val="65000"/>
                  </a:schemeClr>
                </a:solidFill>
              </a:rPr>
              <a:t>: [</a:t>
            </a:r>
            <a:r>
              <a:rPr lang="ko-KR" altLang="en-US" sz="1050" dirty="0" err="1" smtClean="0">
                <a:solidFill>
                  <a:schemeClr val="bg1">
                    <a:lumMod val="65000"/>
                  </a:schemeClr>
                </a:solidFill>
              </a:rPr>
              <a:t>네이버블로그</a:t>
            </a:r>
            <a:r>
              <a:rPr lang="en-US" altLang="ko-KR" sz="1050" dirty="0" smtClean="0">
                <a:solidFill>
                  <a:schemeClr val="bg1">
                    <a:lumMod val="65000"/>
                  </a:schemeClr>
                </a:solidFill>
              </a:rPr>
              <a:t>] http://cafe.naver.com/jamiestyle/947</a:t>
            </a:r>
            <a:endParaRPr lang="ko-KR" altLang="en-US" sz="105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3454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2420888"/>
            <a:ext cx="6012160" cy="2232248"/>
          </a:xfrm>
          <a:prstGeom prst="rect">
            <a:avLst/>
          </a:prstGeom>
          <a:blipFill>
            <a:blip r:embed="rId2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7908118" y="401323"/>
            <a:ext cx="288032" cy="28803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8172400" y="404664"/>
            <a:ext cx="11494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HY울릉도B" pitchFamily="18" charset="-127"/>
                <a:ea typeface="HY울릉도B" pitchFamily="18" charset="-127"/>
              </a:rPr>
              <a:t>Makeup</a:t>
            </a:r>
            <a:endParaRPr lang="ko-KR" altLang="en-US" sz="14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cxnSp>
        <p:nvCxnSpPr>
          <p:cNvPr id="12" name="직선 연결선 11"/>
          <p:cNvCxnSpPr>
            <a:endCxn id="9" idx="1"/>
          </p:cNvCxnSpPr>
          <p:nvPr/>
        </p:nvCxnSpPr>
        <p:spPr>
          <a:xfrm>
            <a:off x="0" y="541072"/>
            <a:ext cx="7908118" cy="4267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>
            <a:stCxn id="15" idx="1"/>
          </p:cNvCxnSpPr>
          <p:nvPr/>
        </p:nvCxnSpPr>
        <p:spPr>
          <a:xfrm>
            <a:off x="683568" y="6297445"/>
            <a:ext cx="8460432" cy="4267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직사각형 14"/>
          <p:cNvSpPr/>
          <p:nvPr/>
        </p:nvSpPr>
        <p:spPr>
          <a:xfrm>
            <a:off x="683568" y="6153429"/>
            <a:ext cx="288032" cy="28803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7" name="그림 16" descr="001-herve-leger-backstage-at-by-kevin-tachman-00001-900x600_kje3577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420888"/>
            <a:ext cx="6007100" cy="2235200"/>
          </a:xfrm>
          <a:prstGeom prst="rect">
            <a:avLst/>
          </a:prstGeom>
        </p:spPr>
      </p:pic>
      <p:sp>
        <p:nvSpPr>
          <p:cNvPr id="5" name="타원 4"/>
          <p:cNvSpPr/>
          <p:nvPr/>
        </p:nvSpPr>
        <p:spPr>
          <a:xfrm>
            <a:off x="4932419" y="2420888"/>
            <a:ext cx="2232248" cy="223224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타원 5"/>
          <p:cNvSpPr/>
          <p:nvPr/>
        </p:nvSpPr>
        <p:spPr>
          <a:xfrm>
            <a:off x="5004048" y="2492896"/>
            <a:ext cx="2088232" cy="2088232"/>
          </a:xfrm>
          <a:prstGeom prst="ellipse">
            <a:avLst/>
          </a:prstGeom>
          <a:solidFill>
            <a:schemeClr val="tx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5184068" y="3189226"/>
            <a:ext cx="17153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Helvetica75" pitchFamily="34" charset="0"/>
              </a:rPr>
              <a:t>STEP.3</a:t>
            </a:r>
            <a:endParaRPr lang="ko-KR" altLang="en-US" sz="36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latin typeface="Helvetica75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1001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84569" y="272523"/>
            <a:ext cx="1744814" cy="540060"/>
            <a:chOff x="6480212" y="3319128"/>
            <a:chExt cx="1744814" cy="540060"/>
          </a:xfrm>
        </p:grpSpPr>
        <p:sp>
          <p:nvSpPr>
            <p:cNvPr id="5" name="타원 4"/>
            <p:cNvSpPr/>
            <p:nvPr/>
          </p:nvSpPr>
          <p:spPr>
            <a:xfrm>
              <a:off x="6480212" y="3319128"/>
              <a:ext cx="540060" cy="540060"/>
            </a:xfrm>
            <a:prstGeom prst="ellipse">
              <a:avLst/>
            </a:prstGeom>
            <a:solidFill>
              <a:srgbClr val="EF201E">
                <a:alpha val="4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483395" y="3404492"/>
              <a:ext cx="17416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75" pitchFamily="34" charset="0"/>
                </a:rPr>
                <a:t>03 </a:t>
              </a:r>
              <a:r>
                <a:rPr lang="en-US" altLang="ko-KR" sz="12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75" pitchFamily="34" charset="0"/>
                </a:rPr>
                <a:t>2012F/W TREND </a:t>
              </a:r>
              <a:endPara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Helvetica75" pitchFamily="34" charset="0"/>
              </a:endParaRPr>
            </a:p>
          </p:txBody>
        </p:sp>
      </p:grpSp>
      <p:cxnSp>
        <p:nvCxnSpPr>
          <p:cNvPr id="11" name="직선 연결선 10"/>
          <p:cNvCxnSpPr/>
          <p:nvPr/>
        </p:nvCxnSpPr>
        <p:spPr>
          <a:xfrm>
            <a:off x="251520" y="6317110"/>
            <a:ext cx="8460432" cy="4267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직사각형 11"/>
          <p:cNvSpPr/>
          <p:nvPr/>
        </p:nvSpPr>
        <p:spPr>
          <a:xfrm>
            <a:off x="8591686" y="6025555"/>
            <a:ext cx="288032" cy="28803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79326" y="541391"/>
            <a:ext cx="18197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elvetica75" pitchFamily="34" charset="0"/>
              </a:rPr>
              <a:t>MAKE-UP</a:t>
            </a:r>
            <a:endParaRPr lang="ko-KR" altLang="en-US" sz="28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Helvetica75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6021288"/>
            <a:ext cx="914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50" dirty="0" smtClean="0">
                <a:solidFill>
                  <a:schemeClr val="bg1">
                    <a:lumMod val="65000"/>
                  </a:schemeClr>
                </a:solidFill>
              </a:rPr>
              <a:t>출처 </a:t>
            </a:r>
            <a:r>
              <a:rPr lang="en-US" altLang="ko-KR" sz="1050" dirty="0" smtClean="0">
                <a:solidFill>
                  <a:schemeClr val="bg1">
                    <a:lumMod val="65000"/>
                  </a:schemeClr>
                </a:solidFill>
              </a:rPr>
              <a:t>: [</a:t>
            </a:r>
            <a:r>
              <a:rPr lang="ko-KR" altLang="en-US" sz="1050" dirty="0" err="1" smtClean="0">
                <a:solidFill>
                  <a:schemeClr val="bg1">
                    <a:lumMod val="65000"/>
                  </a:schemeClr>
                </a:solidFill>
              </a:rPr>
              <a:t>네이버블로그</a:t>
            </a:r>
            <a:r>
              <a:rPr lang="en-US" altLang="ko-KR" sz="1050" dirty="0" smtClean="0">
                <a:solidFill>
                  <a:schemeClr val="bg1">
                    <a:lumMod val="65000"/>
                  </a:schemeClr>
                </a:solidFill>
              </a:rPr>
              <a:t>] http://blog.naver.com/bonhair2/50148710265</a:t>
            </a:r>
            <a:endParaRPr lang="ko-KR" altLang="en-US" sz="105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8" name="그림 17" descr="%B8%C6~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1052736"/>
            <a:ext cx="2778750" cy="3600000"/>
          </a:xfrm>
          <a:prstGeom prst="rect">
            <a:avLst/>
          </a:prstGeom>
        </p:spPr>
      </p:pic>
      <p:pic>
        <p:nvPicPr>
          <p:cNvPr id="19" name="그림 18" descr="%B8%DE~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64088" y="1052736"/>
            <a:ext cx="2673054" cy="36000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39552" y="4653136"/>
            <a:ext cx="403244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3D MAKE-UP</a:t>
            </a:r>
          </a:p>
          <a:p>
            <a:pPr algn="ctr"/>
            <a:r>
              <a:rPr lang="ko-KR" altLang="en-US" sz="1600" dirty="0" smtClean="0">
                <a:latin typeface="휴먼중간팸체" pitchFamily="18" charset="-127"/>
                <a:ea typeface="휴먼중간팸체" pitchFamily="18" charset="-127"/>
              </a:rPr>
              <a:t>자연스러운 명암과 포인트 컬러로 얼굴과 이목구비 윤곽을</a:t>
            </a:r>
            <a:endParaRPr lang="en-US" altLang="ko-KR" sz="1600" dirty="0" smtClean="0">
              <a:latin typeface="휴먼중간팸체" pitchFamily="18" charset="-127"/>
              <a:ea typeface="휴먼중간팸체" pitchFamily="18" charset="-127"/>
            </a:endParaRPr>
          </a:p>
          <a:p>
            <a:pPr algn="ctr"/>
            <a:r>
              <a:rPr lang="ko-KR" altLang="en-US" sz="1600" dirty="0" smtClean="0">
                <a:latin typeface="휴먼중간팸체" pitchFamily="18" charset="-127"/>
                <a:ea typeface="휴먼중간팸체" pitchFamily="18" charset="-127"/>
              </a:rPr>
              <a:t>입체적으로 돋보이게 하는 것이 이번 </a:t>
            </a:r>
            <a:r>
              <a:rPr lang="en-US" altLang="ko-KR" sz="1600" dirty="0" smtClean="0">
                <a:latin typeface="휴먼중간팸체" pitchFamily="18" charset="-127"/>
                <a:ea typeface="휴먼중간팸체" pitchFamily="18" charset="-127"/>
              </a:rPr>
              <a:t>F/W </a:t>
            </a:r>
            <a:r>
              <a:rPr lang="ko-KR" altLang="en-US" sz="1600" dirty="0" smtClean="0">
                <a:latin typeface="휴먼중간팸체" pitchFamily="18" charset="-127"/>
                <a:ea typeface="휴먼중간팸체" pitchFamily="18" charset="-127"/>
              </a:rPr>
              <a:t>메이크업 </a:t>
            </a:r>
            <a:r>
              <a:rPr lang="ko-KR" altLang="en-US" sz="1600" dirty="0" err="1" smtClean="0">
                <a:latin typeface="휴먼중간팸체" pitchFamily="18" charset="-127"/>
                <a:ea typeface="휴먼중간팸체" pitchFamily="18" charset="-127"/>
              </a:rPr>
              <a:t>트랜드</a:t>
            </a:r>
            <a:r>
              <a:rPr lang="en-US" altLang="ko-KR" sz="1600" dirty="0" smtClean="0">
                <a:latin typeface="휴먼중간팸체" pitchFamily="18" charset="-127"/>
                <a:ea typeface="휴먼중간팸체" pitchFamily="18" charset="-127"/>
              </a:rPr>
              <a:t>.</a:t>
            </a:r>
          </a:p>
          <a:p>
            <a:pPr algn="ctr"/>
            <a:r>
              <a:rPr lang="ko-KR" altLang="en-US" sz="1600" dirty="0" smtClean="0">
                <a:latin typeface="휴먼중간팸체" pitchFamily="18" charset="-127"/>
                <a:ea typeface="휴먼중간팸체" pitchFamily="18" charset="-127"/>
              </a:rPr>
              <a:t>매끈하고 보송보송한 피부표현으로 맑은 베이스 위에 명암과</a:t>
            </a:r>
            <a:endParaRPr lang="en-US" altLang="ko-KR" sz="1600" dirty="0" smtClean="0">
              <a:latin typeface="휴먼중간팸체" pitchFamily="18" charset="-127"/>
              <a:ea typeface="휴먼중간팸체" pitchFamily="18" charset="-127"/>
            </a:endParaRPr>
          </a:p>
          <a:p>
            <a:pPr algn="ctr"/>
            <a:r>
              <a:rPr lang="ko-KR" altLang="en-US" sz="1600" dirty="0" smtClean="0">
                <a:latin typeface="휴먼중간팸체" pitchFamily="18" charset="-127"/>
                <a:ea typeface="휴먼중간팸체" pitchFamily="18" charset="-127"/>
              </a:rPr>
              <a:t>빛을 조절하여 조금 더 윤곽 있는 메이크업 연출</a:t>
            </a:r>
          </a:p>
          <a:p>
            <a:endParaRPr lang="ko-KR" alt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716016" y="4653136"/>
            <a:ext cx="388843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accent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SENSE + SENSIBILITY</a:t>
            </a:r>
          </a:p>
          <a:p>
            <a:pPr algn="ctr"/>
            <a:endParaRPr lang="en-US" altLang="ko-KR" sz="800" dirty="0" smtClean="0"/>
          </a:p>
          <a:p>
            <a:pPr algn="ctr"/>
            <a:r>
              <a:rPr lang="ko-KR" altLang="en-US" sz="1600" dirty="0" smtClean="0">
                <a:latin typeface="휴먼중간팸체" pitchFamily="18" charset="-127"/>
                <a:ea typeface="휴먼중간팸체" pitchFamily="18" charset="-127"/>
              </a:rPr>
              <a:t>여성스러우면서도 심플한 </a:t>
            </a:r>
            <a:r>
              <a:rPr lang="ko-KR" altLang="en-US" sz="1600" dirty="0" err="1" smtClean="0">
                <a:latin typeface="휴먼중간팸체" pitchFamily="18" charset="-127"/>
                <a:ea typeface="휴먼중간팸체" pitchFamily="18" charset="-127"/>
              </a:rPr>
              <a:t>클래식뷰티의</a:t>
            </a:r>
            <a:r>
              <a:rPr lang="ko-KR" altLang="en-US" sz="1600" dirty="0" smtClean="0">
                <a:latin typeface="휴먼중간팸체" pitchFamily="18" charset="-127"/>
                <a:ea typeface="휴먼중간팸체" pitchFamily="18" charset="-127"/>
              </a:rPr>
              <a:t> 가을 버전</a:t>
            </a:r>
            <a:r>
              <a:rPr lang="en-US" altLang="ko-KR" sz="1600" dirty="0" smtClean="0">
                <a:latin typeface="휴먼중간팸체" pitchFamily="18" charset="-127"/>
                <a:ea typeface="휴먼중간팸체" pitchFamily="18" charset="-127"/>
              </a:rPr>
              <a:t>.</a:t>
            </a:r>
            <a:endParaRPr lang="ko-KR" altLang="en-US" sz="1600" dirty="0" smtClean="0">
              <a:latin typeface="휴먼중간팸체" pitchFamily="18" charset="-127"/>
              <a:ea typeface="휴먼중간팸체" pitchFamily="18" charset="-127"/>
            </a:endParaRPr>
          </a:p>
          <a:p>
            <a:pPr algn="ctr"/>
            <a:r>
              <a:rPr lang="ko-KR" altLang="en-US" sz="1600" dirty="0" smtClean="0">
                <a:latin typeface="휴먼중간팸체" pitchFamily="18" charset="-127"/>
                <a:ea typeface="휴먼중간팸체" pitchFamily="18" charset="-127"/>
              </a:rPr>
              <a:t>피부는 보송보송하고 깨끗하게 연출하고</a:t>
            </a:r>
          </a:p>
          <a:p>
            <a:pPr algn="ctr"/>
            <a:r>
              <a:rPr lang="ko-KR" altLang="en-US" sz="1600" dirty="0" smtClean="0">
                <a:latin typeface="휴먼중간팸체" pitchFamily="18" charset="-127"/>
                <a:ea typeface="휴먼중간팸체" pitchFamily="18" charset="-127"/>
              </a:rPr>
              <a:t>진하고 정교한 </a:t>
            </a:r>
            <a:r>
              <a:rPr lang="ko-KR" altLang="en-US" sz="1600" dirty="0" err="1" smtClean="0">
                <a:latin typeface="휴먼중간팸체" pitchFamily="18" charset="-127"/>
                <a:ea typeface="휴먼중간팸체" pitchFamily="18" charset="-127"/>
              </a:rPr>
              <a:t>레드립이</a:t>
            </a:r>
            <a:r>
              <a:rPr lang="ko-KR" altLang="en-US" sz="1600" dirty="0" smtClean="0">
                <a:latin typeface="휴먼중간팸체" pitchFamily="18" charset="-127"/>
                <a:ea typeface="휴먼중간팸체" pitchFamily="18" charset="-127"/>
              </a:rPr>
              <a:t> 포인트</a:t>
            </a:r>
          </a:p>
        </p:txBody>
      </p:sp>
    </p:spTree>
    <p:extLst>
      <p:ext uri="{BB962C8B-B14F-4D97-AF65-F5344CB8AC3E}">
        <p14:creationId xmlns:p14="http://schemas.microsoft.com/office/powerpoint/2010/main" xmlns="" val="3958297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"/>
          <p:cNvGrpSpPr/>
          <p:nvPr/>
        </p:nvGrpSpPr>
        <p:grpSpPr>
          <a:xfrm>
            <a:off x="84569" y="272523"/>
            <a:ext cx="1744814" cy="540060"/>
            <a:chOff x="6480212" y="3319128"/>
            <a:chExt cx="1744814" cy="540060"/>
          </a:xfrm>
        </p:grpSpPr>
        <p:sp>
          <p:nvSpPr>
            <p:cNvPr id="5" name="타원 4"/>
            <p:cNvSpPr/>
            <p:nvPr/>
          </p:nvSpPr>
          <p:spPr>
            <a:xfrm>
              <a:off x="6480212" y="3319128"/>
              <a:ext cx="540060" cy="540060"/>
            </a:xfrm>
            <a:prstGeom prst="ellipse">
              <a:avLst/>
            </a:prstGeom>
            <a:solidFill>
              <a:srgbClr val="EF201E">
                <a:alpha val="4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483395" y="3404492"/>
              <a:ext cx="17416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75" pitchFamily="34" charset="0"/>
                </a:rPr>
                <a:t>03 </a:t>
              </a:r>
              <a:r>
                <a:rPr lang="en-US" altLang="ko-KR" sz="12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75" pitchFamily="34" charset="0"/>
                </a:rPr>
                <a:t>2012F/W TREND </a:t>
              </a:r>
              <a:endPara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Helvetica75" pitchFamily="34" charset="0"/>
              </a:endParaRPr>
            </a:p>
          </p:txBody>
        </p:sp>
      </p:grpSp>
      <p:cxnSp>
        <p:nvCxnSpPr>
          <p:cNvPr id="11" name="직선 연결선 10"/>
          <p:cNvCxnSpPr/>
          <p:nvPr/>
        </p:nvCxnSpPr>
        <p:spPr>
          <a:xfrm>
            <a:off x="251520" y="6317110"/>
            <a:ext cx="8460432" cy="4267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직사각형 11"/>
          <p:cNvSpPr/>
          <p:nvPr/>
        </p:nvSpPr>
        <p:spPr>
          <a:xfrm>
            <a:off x="8591686" y="6025555"/>
            <a:ext cx="288032" cy="28803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79326" y="541391"/>
            <a:ext cx="18197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elvetica75" pitchFamily="34" charset="0"/>
              </a:rPr>
              <a:t>MAKE-UP</a:t>
            </a:r>
            <a:endParaRPr lang="ko-KR" altLang="en-US" sz="28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Helvetica75" pitchFamily="34" charset="0"/>
            </a:endParaRPr>
          </a:p>
        </p:txBody>
      </p:sp>
      <p:pic>
        <p:nvPicPr>
          <p:cNvPr id="8" name="그림 7" descr="3D__%B~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1052736"/>
            <a:ext cx="3120000" cy="468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716016" y="2924944"/>
            <a:ext cx="403244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HONE STRUCTURE</a:t>
            </a:r>
          </a:p>
          <a:p>
            <a:endParaRPr lang="en-US" altLang="ko-KR" sz="800" dirty="0" smtClean="0">
              <a:latin typeface="휴먼중간팸체" pitchFamily="18" charset="-127"/>
              <a:ea typeface="휴먼중간팸체" pitchFamily="18" charset="-127"/>
            </a:endParaRPr>
          </a:p>
          <a:p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얼굴의 밝은 부분을 살려주는 </a:t>
            </a:r>
            <a:r>
              <a:rPr lang="ko-KR" altLang="en-US" dirty="0" err="1" smtClean="0">
                <a:latin typeface="휴먼중간팸체" pitchFamily="18" charset="-127"/>
                <a:ea typeface="휴먼중간팸체" pitchFamily="18" charset="-127"/>
              </a:rPr>
              <a:t>하이라이팅</a:t>
            </a:r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 대신</a:t>
            </a:r>
          </a:p>
          <a:p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어두운 부분에 명암을 주는 </a:t>
            </a:r>
            <a:r>
              <a:rPr lang="ko-KR" altLang="en-US" dirty="0" err="1" smtClean="0">
                <a:latin typeface="휴먼중간팸체" pitchFamily="18" charset="-127"/>
                <a:ea typeface="휴먼중간팸체" pitchFamily="18" charset="-127"/>
              </a:rPr>
              <a:t>셰이딩으로</a:t>
            </a:r>
            <a:endParaRPr lang="en-US" altLang="ko-KR" dirty="0" smtClean="0">
              <a:latin typeface="휴먼중간팸체" pitchFamily="18" charset="-127"/>
              <a:ea typeface="휴먼중간팸체" pitchFamily="18" charset="-127"/>
            </a:endParaRPr>
          </a:p>
          <a:p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얼굴의 깊이와 입체감을 주는 </a:t>
            </a:r>
            <a:r>
              <a:rPr lang="ko-KR" altLang="en-US" dirty="0" err="1" smtClean="0">
                <a:latin typeface="휴먼중간팸체" pitchFamily="18" charset="-127"/>
                <a:ea typeface="휴먼중간팸체" pitchFamily="18" charset="-127"/>
              </a:rPr>
              <a:t>컨투어링</a:t>
            </a:r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 메이크업</a:t>
            </a:r>
            <a:endParaRPr lang="en-US" altLang="ko-KR" dirty="0" smtClean="0">
              <a:latin typeface="휴먼중간팸체" pitchFamily="18" charset="-127"/>
              <a:ea typeface="휴먼중간팸체" pitchFamily="18" charset="-127"/>
            </a:endParaRPr>
          </a:p>
          <a:p>
            <a:endParaRPr lang="ko-KR" altLang="en-US" dirty="0" smtClean="0">
              <a:latin typeface="휴먼중간팸체" pitchFamily="18" charset="-127"/>
              <a:ea typeface="휴먼중간팸체" pitchFamily="18" charset="-127"/>
            </a:endParaRPr>
          </a:p>
          <a:p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지난 </a:t>
            </a:r>
            <a:r>
              <a:rPr lang="en-US" altLang="ko-KR" dirty="0" smtClean="0">
                <a:latin typeface="휴먼중간팸체" pitchFamily="18" charset="-127"/>
                <a:ea typeface="휴먼중간팸체" pitchFamily="18" charset="-127"/>
              </a:rPr>
              <a:t>S/S </a:t>
            </a:r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는 자연스럽게 빛나는 하이라이팅으로</a:t>
            </a:r>
            <a:endParaRPr lang="en-US" altLang="ko-KR" dirty="0" smtClean="0">
              <a:latin typeface="휴먼중간팸체" pitchFamily="18" charset="-127"/>
              <a:ea typeface="휴먼중간팸체" pitchFamily="18" charset="-127"/>
            </a:endParaRPr>
          </a:p>
          <a:p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얼굴의 윤곽을 강조하는 스타일이 </a:t>
            </a:r>
            <a:r>
              <a:rPr lang="ko-KR" altLang="en-US" dirty="0" err="1" smtClean="0">
                <a:latin typeface="휴먼중간팸체" pitchFamily="18" charset="-127"/>
                <a:ea typeface="휴먼중간팸체" pitchFamily="18" charset="-127"/>
              </a:rPr>
              <a:t>트렌드였다면</a:t>
            </a:r>
            <a:endParaRPr lang="ko-KR" altLang="en-US" dirty="0" smtClean="0">
              <a:latin typeface="휴먼중간팸체" pitchFamily="18" charset="-127"/>
              <a:ea typeface="휴먼중간팸체" pitchFamily="18" charset="-127"/>
            </a:endParaRPr>
          </a:p>
          <a:p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이번 </a:t>
            </a:r>
            <a:r>
              <a:rPr lang="en-US" altLang="ko-KR" dirty="0" smtClean="0">
                <a:latin typeface="휴먼중간팸체" pitchFamily="18" charset="-127"/>
                <a:ea typeface="휴먼중간팸체" pitchFamily="18" charset="-127"/>
              </a:rPr>
              <a:t>F/W</a:t>
            </a:r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는 얼굴의 어두운 부분을 강조하는</a:t>
            </a:r>
            <a:endParaRPr lang="en-US" altLang="ko-KR" dirty="0" smtClean="0">
              <a:latin typeface="휴먼중간팸체" pitchFamily="18" charset="-127"/>
              <a:ea typeface="휴먼중간팸체" pitchFamily="18" charset="-127"/>
            </a:endParaRPr>
          </a:p>
          <a:p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메이크업이 </a:t>
            </a:r>
            <a:r>
              <a:rPr lang="ko-KR" altLang="en-US" dirty="0" err="1" smtClean="0">
                <a:latin typeface="휴먼중간팸체" pitchFamily="18" charset="-127"/>
                <a:ea typeface="휴먼중간팸체" pitchFamily="18" charset="-127"/>
              </a:rPr>
              <a:t>트렌드</a:t>
            </a:r>
            <a:r>
              <a:rPr lang="en-US" altLang="ko-KR" dirty="0" smtClean="0">
                <a:latin typeface="휴먼중간팸체" pitchFamily="18" charset="-127"/>
                <a:ea typeface="휴먼중간팸체" pitchFamily="18" charset="-127"/>
              </a:rPr>
              <a:t>.</a:t>
            </a:r>
            <a:endParaRPr lang="ko-KR" altLang="en-US" dirty="0" smtClean="0">
              <a:latin typeface="휴먼중간팸체" pitchFamily="18" charset="-127"/>
              <a:ea typeface="휴먼중간팸체" pitchFamily="18" charset="-127"/>
            </a:endParaRPr>
          </a:p>
          <a:p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0" y="5949280"/>
            <a:ext cx="914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50" dirty="0" smtClean="0">
                <a:solidFill>
                  <a:schemeClr val="bg1">
                    <a:lumMod val="65000"/>
                  </a:schemeClr>
                </a:solidFill>
              </a:rPr>
              <a:t>출처 </a:t>
            </a:r>
            <a:r>
              <a:rPr lang="en-US" altLang="ko-KR" sz="1050" dirty="0" smtClean="0">
                <a:solidFill>
                  <a:schemeClr val="bg1">
                    <a:lumMod val="65000"/>
                  </a:schemeClr>
                </a:solidFill>
              </a:rPr>
              <a:t>: [</a:t>
            </a:r>
            <a:r>
              <a:rPr lang="ko-KR" altLang="en-US" sz="1050" dirty="0" err="1" smtClean="0">
                <a:solidFill>
                  <a:schemeClr val="bg1">
                    <a:lumMod val="65000"/>
                  </a:schemeClr>
                </a:solidFill>
              </a:rPr>
              <a:t>네이버블로그</a:t>
            </a:r>
            <a:r>
              <a:rPr lang="en-US" altLang="ko-KR" sz="1050" dirty="0" smtClean="0">
                <a:solidFill>
                  <a:schemeClr val="bg1">
                    <a:lumMod val="65000"/>
                  </a:schemeClr>
                </a:solidFill>
              </a:rPr>
              <a:t>] http://blog.naver.com/bonhair2/50148710265</a:t>
            </a:r>
            <a:endParaRPr lang="ko-KR" altLang="en-US" sz="105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8297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"/>
          <p:cNvGrpSpPr/>
          <p:nvPr/>
        </p:nvGrpSpPr>
        <p:grpSpPr>
          <a:xfrm>
            <a:off x="84569" y="272523"/>
            <a:ext cx="1744814" cy="540060"/>
            <a:chOff x="6480212" y="3319128"/>
            <a:chExt cx="1744814" cy="540060"/>
          </a:xfrm>
        </p:grpSpPr>
        <p:sp>
          <p:nvSpPr>
            <p:cNvPr id="5" name="타원 4"/>
            <p:cNvSpPr/>
            <p:nvPr/>
          </p:nvSpPr>
          <p:spPr>
            <a:xfrm>
              <a:off x="6480212" y="3319128"/>
              <a:ext cx="540060" cy="540060"/>
            </a:xfrm>
            <a:prstGeom prst="ellipse">
              <a:avLst/>
            </a:prstGeom>
            <a:solidFill>
              <a:srgbClr val="EF201E">
                <a:alpha val="4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483395" y="3404492"/>
              <a:ext cx="17416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75" pitchFamily="34" charset="0"/>
                </a:rPr>
                <a:t>03 </a:t>
              </a:r>
              <a:r>
                <a:rPr lang="en-US" altLang="ko-KR" sz="12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75" pitchFamily="34" charset="0"/>
                </a:rPr>
                <a:t>2012F/W TREND </a:t>
              </a:r>
              <a:endPara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Helvetica75" pitchFamily="34" charset="0"/>
              </a:endParaRPr>
            </a:p>
          </p:txBody>
        </p:sp>
      </p:grpSp>
      <p:cxnSp>
        <p:nvCxnSpPr>
          <p:cNvPr id="11" name="직선 연결선 10"/>
          <p:cNvCxnSpPr/>
          <p:nvPr/>
        </p:nvCxnSpPr>
        <p:spPr>
          <a:xfrm>
            <a:off x="251520" y="6317110"/>
            <a:ext cx="8460432" cy="4267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직사각형 11"/>
          <p:cNvSpPr/>
          <p:nvPr/>
        </p:nvSpPr>
        <p:spPr>
          <a:xfrm>
            <a:off x="8591686" y="6025555"/>
            <a:ext cx="288032" cy="28803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79326" y="541391"/>
            <a:ext cx="18197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elvetica75" pitchFamily="34" charset="0"/>
              </a:rPr>
              <a:t>MAKE-UP</a:t>
            </a:r>
            <a:endParaRPr lang="ko-KR" altLang="en-US" sz="28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Helvetica75" pitchFamily="34" charset="0"/>
            </a:endParaRPr>
          </a:p>
        </p:txBody>
      </p:sp>
      <p:pic>
        <p:nvPicPr>
          <p:cNvPr id="8" name="그림 7" descr="3D__%B~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1052736"/>
            <a:ext cx="3120000" cy="468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716016" y="3212976"/>
            <a:ext cx="403244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>
                <a:solidFill>
                  <a:schemeClr val="accent6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ROAM-ANTIQUE</a:t>
            </a:r>
          </a:p>
          <a:p>
            <a:endParaRPr lang="en-US" altLang="ko-KR" sz="800" dirty="0" smtClean="0">
              <a:latin typeface="휴먼중간팸체" pitchFamily="18" charset="-127"/>
              <a:ea typeface="휴먼중간팸체" pitchFamily="18" charset="-127"/>
            </a:endParaRPr>
          </a:p>
          <a:p>
            <a:r>
              <a:rPr lang="ko-KR" altLang="en-US" dirty="0" err="1" smtClean="0">
                <a:latin typeface="휴먼중간팸체" pitchFamily="18" charset="-127"/>
                <a:ea typeface="휴먼중간팸체" pitchFamily="18" charset="-127"/>
              </a:rPr>
              <a:t>바랜듯</a:t>
            </a:r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 </a:t>
            </a:r>
            <a:r>
              <a:rPr lang="ko-KR" altLang="en-US" dirty="0" err="1" smtClean="0">
                <a:latin typeface="휴먼중간팸체" pitchFamily="18" charset="-127"/>
                <a:ea typeface="휴먼중간팸체" pitchFamily="18" charset="-127"/>
              </a:rPr>
              <a:t>앤티크</a:t>
            </a:r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 컬러의 </a:t>
            </a:r>
            <a:r>
              <a:rPr lang="ko-KR" altLang="en-US" dirty="0" err="1" smtClean="0">
                <a:latin typeface="휴먼중간팸체" pitchFamily="18" charset="-127"/>
                <a:ea typeface="휴먼중간팸체" pitchFamily="18" charset="-127"/>
              </a:rPr>
              <a:t>스모키</a:t>
            </a:r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 아이와</a:t>
            </a:r>
            <a:endParaRPr lang="en-US" altLang="ko-KR" dirty="0" smtClean="0">
              <a:latin typeface="휴먼중간팸체" pitchFamily="18" charset="-127"/>
              <a:ea typeface="휴먼중간팸체" pitchFamily="18" charset="-127"/>
            </a:endParaRPr>
          </a:p>
          <a:p>
            <a:r>
              <a:rPr lang="ko-KR" altLang="en-US" dirty="0" err="1" smtClean="0">
                <a:latin typeface="휴먼중간팸체" pitchFamily="18" charset="-127"/>
                <a:ea typeface="휴먼중간팸체" pitchFamily="18" charset="-127"/>
              </a:rPr>
              <a:t>내추럴</a:t>
            </a:r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 컬러로 연출하는 모던 보헤미안 걸 메이크업</a:t>
            </a:r>
          </a:p>
          <a:p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보헤미안 소녀들에게서 영감을 받은 </a:t>
            </a:r>
            <a:r>
              <a:rPr lang="ko-KR" altLang="en-US" dirty="0" err="1" smtClean="0">
                <a:latin typeface="휴먼중간팸체" pitchFamily="18" charset="-127"/>
                <a:ea typeface="휴먼중간팸체" pitchFamily="18" charset="-127"/>
              </a:rPr>
              <a:t>로만티크</a:t>
            </a:r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 </a:t>
            </a:r>
            <a:r>
              <a:rPr lang="ko-KR" altLang="en-US" dirty="0" err="1" smtClean="0">
                <a:latin typeface="휴먼중간팸체" pitchFamily="18" charset="-127"/>
                <a:ea typeface="휴먼중간팸체" pitchFamily="18" charset="-127"/>
              </a:rPr>
              <a:t>룩에서</a:t>
            </a:r>
            <a:endParaRPr lang="en-US" altLang="ko-KR" dirty="0" smtClean="0">
              <a:latin typeface="휴먼중간팸체" pitchFamily="18" charset="-127"/>
              <a:ea typeface="휴먼중간팸체" pitchFamily="18" charset="-127"/>
            </a:endParaRPr>
          </a:p>
          <a:p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가장 눈에 띄는 섬세한 컬러들</a:t>
            </a:r>
            <a:r>
              <a:rPr lang="en-US" altLang="ko-KR" dirty="0" smtClean="0">
                <a:latin typeface="휴먼중간팸체" pitchFamily="18" charset="-127"/>
                <a:ea typeface="휴먼중간팸체" pitchFamily="18" charset="-127"/>
              </a:rPr>
              <a:t>. </a:t>
            </a:r>
            <a:endParaRPr lang="ko-KR" altLang="en-US" dirty="0" smtClean="0">
              <a:latin typeface="휴먼중간팸체" pitchFamily="18" charset="-127"/>
              <a:ea typeface="휴먼중간팸체" pitchFamily="18" charset="-127"/>
            </a:endParaRPr>
          </a:p>
          <a:p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﻿ </a:t>
            </a:r>
          </a:p>
          <a:p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이러한 컬러들보다 풍부하고 감성적인 </a:t>
            </a:r>
            <a:r>
              <a:rPr lang="ko-KR" altLang="en-US" dirty="0" err="1" smtClean="0">
                <a:latin typeface="휴먼중간팸체" pitchFamily="18" charset="-127"/>
                <a:ea typeface="휴먼중간팸체" pitchFamily="18" charset="-127"/>
              </a:rPr>
              <a:t>스모키</a:t>
            </a:r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 아이와 메이크업을 연출하게 된다</a:t>
            </a:r>
            <a:r>
              <a:rPr lang="en-US" altLang="ko-KR" dirty="0" smtClean="0">
                <a:latin typeface="휴먼중간팸체" pitchFamily="18" charset="-127"/>
                <a:ea typeface="휴먼중간팸체" pitchFamily="18" charset="-127"/>
              </a:rPr>
              <a:t>.</a:t>
            </a:r>
            <a:endParaRPr lang="ko-KR" altLang="en-US" dirty="0" smtClean="0">
              <a:latin typeface="휴먼중간팸체" pitchFamily="18" charset="-127"/>
              <a:ea typeface="휴먼중간팸체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5949280"/>
            <a:ext cx="914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50" dirty="0" smtClean="0">
                <a:solidFill>
                  <a:schemeClr val="bg1">
                    <a:lumMod val="65000"/>
                  </a:schemeClr>
                </a:solidFill>
              </a:rPr>
              <a:t>출처 </a:t>
            </a:r>
            <a:r>
              <a:rPr lang="en-US" altLang="ko-KR" sz="1050" dirty="0" smtClean="0">
                <a:solidFill>
                  <a:schemeClr val="bg1">
                    <a:lumMod val="65000"/>
                  </a:schemeClr>
                </a:solidFill>
              </a:rPr>
              <a:t>: [</a:t>
            </a:r>
            <a:r>
              <a:rPr lang="ko-KR" altLang="en-US" sz="1050" dirty="0" err="1" smtClean="0">
                <a:solidFill>
                  <a:schemeClr val="bg1">
                    <a:lumMod val="65000"/>
                  </a:schemeClr>
                </a:solidFill>
              </a:rPr>
              <a:t>네이버블로그</a:t>
            </a:r>
            <a:r>
              <a:rPr lang="en-US" altLang="ko-KR" sz="1050" dirty="0" smtClean="0">
                <a:solidFill>
                  <a:schemeClr val="bg1">
                    <a:lumMod val="65000"/>
                  </a:schemeClr>
                </a:solidFill>
              </a:rPr>
              <a:t>] http://blog.naver.com/bonhair2/50148710265</a:t>
            </a:r>
            <a:endParaRPr lang="ko-KR" altLang="en-US" sz="105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5" name="그림 14" descr="%B7Θ%~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47664" y="1052736"/>
            <a:ext cx="3107470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58297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"/>
          <p:cNvGrpSpPr/>
          <p:nvPr/>
        </p:nvGrpSpPr>
        <p:grpSpPr>
          <a:xfrm>
            <a:off x="84569" y="272523"/>
            <a:ext cx="1744814" cy="540060"/>
            <a:chOff x="6480212" y="3319128"/>
            <a:chExt cx="1744814" cy="540060"/>
          </a:xfrm>
        </p:grpSpPr>
        <p:sp>
          <p:nvSpPr>
            <p:cNvPr id="5" name="타원 4"/>
            <p:cNvSpPr/>
            <p:nvPr/>
          </p:nvSpPr>
          <p:spPr>
            <a:xfrm>
              <a:off x="6480212" y="3319128"/>
              <a:ext cx="540060" cy="540060"/>
            </a:xfrm>
            <a:prstGeom prst="ellipse">
              <a:avLst/>
            </a:prstGeom>
            <a:solidFill>
              <a:srgbClr val="EF201E">
                <a:alpha val="4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483395" y="3404492"/>
              <a:ext cx="17416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75" pitchFamily="34" charset="0"/>
                </a:rPr>
                <a:t>03 </a:t>
              </a:r>
              <a:r>
                <a:rPr lang="en-US" altLang="ko-KR" sz="12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75" pitchFamily="34" charset="0"/>
                </a:rPr>
                <a:t>2012F/W TREND </a:t>
              </a:r>
              <a:endPara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Helvetica75" pitchFamily="34" charset="0"/>
              </a:endParaRPr>
            </a:p>
          </p:txBody>
        </p:sp>
      </p:grpSp>
      <p:cxnSp>
        <p:nvCxnSpPr>
          <p:cNvPr id="11" name="직선 연결선 10"/>
          <p:cNvCxnSpPr/>
          <p:nvPr/>
        </p:nvCxnSpPr>
        <p:spPr>
          <a:xfrm>
            <a:off x="251520" y="6317110"/>
            <a:ext cx="8460432" cy="4267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직사각형 11"/>
          <p:cNvSpPr/>
          <p:nvPr/>
        </p:nvSpPr>
        <p:spPr>
          <a:xfrm>
            <a:off x="8591686" y="6025555"/>
            <a:ext cx="288032" cy="28803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79326" y="541391"/>
            <a:ext cx="18197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elvetica75" pitchFamily="34" charset="0"/>
              </a:rPr>
              <a:t>MAKE-UP</a:t>
            </a:r>
            <a:endParaRPr lang="ko-KR" altLang="en-US" sz="28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Helvetica75" pitchFamily="34" charset="0"/>
            </a:endParaRPr>
          </a:p>
        </p:txBody>
      </p:sp>
      <p:pic>
        <p:nvPicPr>
          <p:cNvPr id="8" name="그림 7" descr="3D__%B~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1052736"/>
            <a:ext cx="3120000" cy="468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716016" y="2060848"/>
            <a:ext cx="403244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>
                <a:solidFill>
                  <a:schemeClr val="bg1">
                    <a:lumMod val="6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ARTI-TECH</a:t>
            </a:r>
          </a:p>
          <a:p>
            <a:endParaRPr lang="en-US" altLang="ko-KR" sz="800" dirty="0" smtClean="0">
              <a:latin typeface="휴먼중간팸체" pitchFamily="18" charset="-127"/>
              <a:ea typeface="휴먼중간팸체" pitchFamily="18" charset="-127"/>
            </a:endParaRPr>
          </a:p>
          <a:p>
            <a:r>
              <a:rPr lang="ko-KR" altLang="en-US" dirty="0" err="1" smtClean="0">
                <a:latin typeface="휴먼중간팸체" pitchFamily="18" charset="-127"/>
                <a:ea typeface="휴먼중간팸체" pitchFamily="18" charset="-127"/>
              </a:rPr>
              <a:t>아티테크는</a:t>
            </a:r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 기하학적이고 독특한 형태의 아이라인으로</a:t>
            </a:r>
            <a:endParaRPr lang="en-US" altLang="ko-KR" dirty="0" smtClean="0">
              <a:latin typeface="휴먼중간팸체" pitchFamily="18" charset="-127"/>
              <a:ea typeface="휴먼중간팸체" pitchFamily="18" charset="-127"/>
            </a:endParaRPr>
          </a:p>
          <a:p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눈의 윤곽을 돋보이게 하는 아이 메이크업</a:t>
            </a:r>
            <a:r>
              <a:rPr lang="en-US" altLang="ko-KR" dirty="0" smtClean="0">
                <a:latin typeface="휴먼중간팸체" pitchFamily="18" charset="-127"/>
                <a:ea typeface="휴먼중간팸체" pitchFamily="18" charset="-127"/>
              </a:rPr>
              <a:t>.</a:t>
            </a:r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﻿ </a:t>
            </a:r>
            <a:endParaRPr lang="en-US" altLang="ko-KR" dirty="0" smtClean="0">
              <a:latin typeface="휴먼중간팸체" pitchFamily="18" charset="-127"/>
              <a:ea typeface="휴먼중간팸체" pitchFamily="18" charset="-127"/>
            </a:endParaRPr>
          </a:p>
          <a:p>
            <a:endParaRPr lang="ko-KR" altLang="en-US" dirty="0" smtClean="0">
              <a:latin typeface="휴먼중간팸체" pitchFamily="18" charset="-127"/>
              <a:ea typeface="휴먼중간팸체" pitchFamily="18" charset="-127"/>
            </a:endParaRPr>
          </a:p>
          <a:p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매 시즌마다 </a:t>
            </a:r>
            <a:r>
              <a:rPr lang="ko-KR" altLang="en-US" dirty="0" err="1" smtClean="0">
                <a:latin typeface="휴먼중간팸체" pitchFamily="18" charset="-127"/>
                <a:ea typeface="휴먼중간팸체" pitchFamily="18" charset="-127"/>
              </a:rPr>
              <a:t>캣츠</a:t>
            </a:r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 아이라인</a:t>
            </a:r>
            <a:r>
              <a:rPr lang="en-US" altLang="ko-KR" dirty="0" smtClean="0">
                <a:latin typeface="휴먼중간팸체" pitchFamily="18" charset="-127"/>
                <a:ea typeface="휴먼중간팸체" pitchFamily="18" charset="-127"/>
              </a:rPr>
              <a:t>, </a:t>
            </a:r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윙 아이라인</a:t>
            </a:r>
            <a:r>
              <a:rPr lang="en-US" altLang="ko-KR" dirty="0" smtClean="0">
                <a:latin typeface="휴먼중간팸체" pitchFamily="18" charset="-127"/>
                <a:ea typeface="휴먼중간팸체" pitchFamily="18" charset="-127"/>
              </a:rPr>
              <a:t>,</a:t>
            </a:r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두껍고 처진 </a:t>
            </a:r>
            <a:r>
              <a:rPr lang="ko-KR" altLang="en-US" dirty="0" err="1" smtClean="0">
                <a:latin typeface="휴먼중간팸체" pitchFamily="18" charset="-127"/>
                <a:ea typeface="휴먼중간팸체" pitchFamily="18" charset="-127"/>
              </a:rPr>
              <a:t>아이라인등</a:t>
            </a:r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 다양한 유행이</a:t>
            </a:r>
            <a:r>
              <a:rPr lang="en-US" altLang="ko-KR" dirty="0" smtClean="0">
                <a:latin typeface="휴먼중간팸체" pitchFamily="18" charset="-127"/>
                <a:ea typeface="휴먼중간팸체" pitchFamily="18" charset="-127"/>
              </a:rPr>
              <a:t> </a:t>
            </a:r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이었지만</a:t>
            </a:r>
            <a:r>
              <a:rPr lang="en-US" altLang="ko-KR" dirty="0" smtClean="0">
                <a:latin typeface="휴먼중간팸체" pitchFamily="18" charset="-127"/>
                <a:ea typeface="휴먼중간팸체" pitchFamily="18" charset="-127"/>
              </a:rPr>
              <a:t>,</a:t>
            </a:r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﻿ </a:t>
            </a:r>
          </a:p>
          <a:p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올 가을과 겨울에는 기하학적이고 독특한 구조로</a:t>
            </a:r>
            <a:endParaRPr lang="en-US" altLang="ko-KR" dirty="0" smtClean="0">
              <a:latin typeface="휴먼중간팸체" pitchFamily="18" charset="-127"/>
              <a:ea typeface="휴먼중간팸체" pitchFamily="18" charset="-127"/>
            </a:endParaRPr>
          </a:p>
          <a:p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현대적인 느낌의 아이라인이 떠오를 예정</a:t>
            </a:r>
            <a:r>
              <a:rPr lang="en-US" altLang="ko-KR" dirty="0" smtClean="0">
                <a:latin typeface="휴먼중간팸체" pitchFamily="18" charset="-127"/>
                <a:ea typeface="휴먼중간팸체" pitchFamily="18" charset="-127"/>
              </a:rPr>
              <a:t>.</a:t>
            </a:r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﻿ </a:t>
            </a:r>
          </a:p>
          <a:p>
            <a:endParaRPr lang="en-US" altLang="ko-KR" dirty="0" smtClean="0">
              <a:latin typeface="휴먼중간팸체" pitchFamily="18" charset="-127"/>
              <a:ea typeface="휴먼중간팸체" pitchFamily="18" charset="-127"/>
            </a:endParaRPr>
          </a:p>
          <a:p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속눈썹라인을 벗어난 아이라인은 오히려</a:t>
            </a:r>
            <a:endParaRPr lang="en-US" altLang="ko-KR" dirty="0" smtClean="0">
              <a:latin typeface="휴먼중간팸체" pitchFamily="18" charset="-127"/>
              <a:ea typeface="휴먼중간팸체" pitchFamily="18" charset="-127"/>
            </a:endParaRPr>
          </a:p>
          <a:p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눈의 형태를 최대한 살려주고 ﻿ </a:t>
            </a:r>
          </a:p>
          <a:p>
            <a:r>
              <a:rPr lang="ko-KR" altLang="en-US" dirty="0" smtClean="0">
                <a:latin typeface="휴먼중간팸체" pitchFamily="18" charset="-127"/>
                <a:ea typeface="휴먼중간팸체" pitchFamily="18" charset="-127"/>
              </a:rPr>
              <a:t>얼굴 전체를 돋보이게 해주는 효과가 있다</a:t>
            </a:r>
            <a:r>
              <a:rPr lang="en-US" altLang="ko-KR" dirty="0" smtClean="0">
                <a:latin typeface="휴먼중간팸체" pitchFamily="18" charset="-127"/>
                <a:ea typeface="휴먼중간팸체" pitchFamily="18" charset="-127"/>
              </a:rPr>
              <a:t>.</a:t>
            </a:r>
            <a:endParaRPr lang="ko-KR" altLang="en-US" dirty="0" smtClean="0">
              <a:latin typeface="휴먼중간팸체" pitchFamily="18" charset="-127"/>
              <a:ea typeface="휴먼중간팸체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5949280"/>
            <a:ext cx="914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50" dirty="0" smtClean="0">
                <a:solidFill>
                  <a:schemeClr val="bg1">
                    <a:lumMod val="65000"/>
                  </a:schemeClr>
                </a:solidFill>
              </a:rPr>
              <a:t>출처 </a:t>
            </a:r>
            <a:r>
              <a:rPr lang="en-US" altLang="ko-KR" sz="1050" dirty="0" smtClean="0">
                <a:solidFill>
                  <a:schemeClr val="bg1">
                    <a:lumMod val="65000"/>
                  </a:schemeClr>
                </a:solidFill>
              </a:rPr>
              <a:t>: [</a:t>
            </a:r>
            <a:r>
              <a:rPr lang="ko-KR" altLang="en-US" sz="1050" dirty="0" err="1" smtClean="0">
                <a:solidFill>
                  <a:schemeClr val="bg1">
                    <a:lumMod val="65000"/>
                  </a:schemeClr>
                </a:solidFill>
              </a:rPr>
              <a:t>네이버블로그</a:t>
            </a:r>
            <a:r>
              <a:rPr lang="en-US" altLang="ko-KR" sz="1050" dirty="0" smtClean="0">
                <a:solidFill>
                  <a:schemeClr val="bg1">
                    <a:lumMod val="65000"/>
                  </a:schemeClr>
                </a:solidFill>
              </a:rPr>
              <a:t>] http://blog.naver.com/bonhair2/50148710265</a:t>
            </a:r>
            <a:endParaRPr lang="ko-KR" altLang="en-US" sz="105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5" name="그림 14" descr="%B7Θ%~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47664" y="1052736"/>
            <a:ext cx="3107470" cy="4680000"/>
          </a:xfrm>
          <a:prstGeom prst="rect">
            <a:avLst/>
          </a:prstGeom>
        </p:spPr>
      </p:pic>
      <p:pic>
        <p:nvPicPr>
          <p:cNvPr id="13" name="그림 12" descr="j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47664" y="1052736"/>
            <a:ext cx="3124216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58297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 descr="011-chris-han-backstage-at-by-kevin-tachman-00052-900x599_kje357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76672"/>
            <a:ext cx="9144000" cy="5862344"/>
          </a:xfrm>
          <a:prstGeom prst="rect">
            <a:avLst/>
          </a:prstGeom>
        </p:spPr>
      </p:pic>
      <p:grpSp>
        <p:nvGrpSpPr>
          <p:cNvPr id="6" name="그룹 5"/>
          <p:cNvGrpSpPr/>
          <p:nvPr/>
        </p:nvGrpSpPr>
        <p:grpSpPr>
          <a:xfrm>
            <a:off x="827584" y="2552271"/>
            <a:ext cx="3223512" cy="3168352"/>
            <a:chOff x="827584" y="2552271"/>
            <a:chExt cx="3223512" cy="3168352"/>
          </a:xfrm>
        </p:grpSpPr>
        <p:sp>
          <p:nvSpPr>
            <p:cNvPr id="7" name="타원 6"/>
            <p:cNvSpPr/>
            <p:nvPr/>
          </p:nvSpPr>
          <p:spPr>
            <a:xfrm>
              <a:off x="827584" y="2552271"/>
              <a:ext cx="3168352" cy="3168352"/>
            </a:xfrm>
            <a:prstGeom prst="ellipse">
              <a:avLst/>
            </a:prstGeom>
            <a:solidFill>
              <a:srgbClr val="EF201E">
                <a:alpha val="4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99592" y="3284984"/>
              <a:ext cx="3151504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2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Helvetica75" pitchFamily="34" charset="0"/>
                </a:rPr>
                <a:t>T</a:t>
              </a:r>
              <a:r>
                <a:rPr lang="en-US" altLang="ko-KR" sz="36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Helvetica75" pitchFamily="34" charset="0"/>
                </a:rPr>
                <a:t>HANK YOU</a:t>
              </a:r>
              <a:endParaRPr lang="ko-KR" altLang="en-US" sz="36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Helvetica75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297756" y="4427089"/>
              <a:ext cx="224792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20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Helvetica75" pitchFamily="34" charset="0"/>
                </a:rPr>
                <a:t>2012 F/W TREND</a:t>
              </a:r>
            </a:p>
            <a:p>
              <a:pPr algn="ctr"/>
              <a:r>
                <a:rPr lang="en-US" altLang="ko-KR" sz="20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Helvetica75" pitchFamily="34" charset="0"/>
                </a:rPr>
                <a:t>GROUP 4</a:t>
              </a:r>
              <a:endParaRPr lang="ko-KR" altLang="en-US" sz="20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Helvetica75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3453797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537347"/>
            <a:ext cx="9144887" cy="5795881"/>
          </a:xfrm>
          <a:prstGeom prst="rect">
            <a:avLst/>
          </a:prstGeom>
        </p:spPr>
      </p:pic>
      <p:sp>
        <p:nvSpPr>
          <p:cNvPr id="5" name="타원 4"/>
          <p:cNvSpPr/>
          <p:nvPr/>
        </p:nvSpPr>
        <p:spPr>
          <a:xfrm>
            <a:off x="539552" y="764704"/>
            <a:ext cx="1728192" cy="1728192"/>
          </a:xfrm>
          <a:prstGeom prst="ellipse">
            <a:avLst/>
          </a:prstGeom>
          <a:solidFill>
            <a:srgbClr val="EF201E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499311" y="1256885"/>
            <a:ext cx="17780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휴먼둥근헤드라인" pitchFamily="18" charset="-127"/>
                <a:ea typeface="휴먼둥근헤드라인" pitchFamily="18" charset="-127"/>
              </a:rPr>
              <a:t>INDEX</a:t>
            </a:r>
            <a:endParaRPr lang="ko-KR" altLang="en-US" sz="36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latin typeface="휴먼둥근헤드라인" pitchFamily="18" charset="-127"/>
              <a:ea typeface="휴먼둥근헤드라인" pitchFamily="18" charset="-127"/>
            </a:endParaRPr>
          </a:p>
        </p:txBody>
      </p:sp>
      <p:cxnSp>
        <p:nvCxnSpPr>
          <p:cNvPr id="7" name="직선 연결선 6"/>
          <p:cNvCxnSpPr>
            <a:stCxn id="6" idx="3"/>
            <a:endCxn id="9" idx="1"/>
          </p:cNvCxnSpPr>
          <p:nvPr/>
        </p:nvCxnSpPr>
        <p:spPr>
          <a:xfrm>
            <a:off x="2277362" y="1580051"/>
            <a:ext cx="4246315" cy="2262469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그룹 16"/>
          <p:cNvGrpSpPr/>
          <p:nvPr/>
        </p:nvGrpSpPr>
        <p:grpSpPr>
          <a:xfrm>
            <a:off x="6444587" y="3763430"/>
            <a:ext cx="1633215" cy="540060"/>
            <a:chOff x="6480212" y="3319128"/>
            <a:chExt cx="1633215" cy="540060"/>
          </a:xfrm>
        </p:grpSpPr>
        <p:sp>
          <p:nvSpPr>
            <p:cNvPr id="9" name="타원 8"/>
            <p:cNvSpPr/>
            <p:nvPr/>
          </p:nvSpPr>
          <p:spPr>
            <a:xfrm>
              <a:off x="6480212" y="3319128"/>
              <a:ext cx="540060" cy="540060"/>
            </a:xfrm>
            <a:prstGeom prst="ellipse">
              <a:avLst/>
            </a:prstGeom>
            <a:solidFill>
              <a:srgbClr val="EF201E">
                <a:alpha val="4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594998" y="3404492"/>
              <a:ext cx="15184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Helvetica75" pitchFamily="34" charset="0"/>
                </a:rPr>
                <a:t>01 FASHION</a:t>
              </a:r>
              <a:endParaRPr lang="ko-KR" altLang="en-US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Helvetica75" pitchFamily="34" charset="0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444208" y="4437112"/>
            <a:ext cx="1165092" cy="540060"/>
            <a:chOff x="6480212" y="3319128"/>
            <a:chExt cx="1165092" cy="540060"/>
          </a:xfrm>
        </p:grpSpPr>
        <p:sp>
          <p:nvSpPr>
            <p:cNvPr id="19" name="타원 18"/>
            <p:cNvSpPr/>
            <p:nvPr/>
          </p:nvSpPr>
          <p:spPr>
            <a:xfrm>
              <a:off x="6480212" y="3319128"/>
              <a:ext cx="540060" cy="540060"/>
            </a:xfrm>
            <a:prstGeom prst="ellipse">
              <a:avLst/>
            </a:prstGeom>
            <a:solidFill>
              <a:srgbClr val="EF201E">
                <a:alpha val="4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588603" y="3403390"/>
              <a:ext cx="10567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Helvetica75" pitchFamily="34" charset="0"/>
                </a:rPr>
                <a:t>02 HAIR</a:t>
              </a:r>
              <a:endParaRPr lang="ko-KR" altLang="en-US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Helvetica75" pitchFamily="34" charset="0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443829" y="5110794"/>
            <a:ext cx="1652419" cy="540060"/>
            <a:chOff x="6480212" y="3319128"/>
            <a:chExt cx="1652419" cy="540060"/>
          </a:xfrm>
        </p:grpSpPr>
        <p:sp>
          <p:nvSpPr>
            <p:cNvPr id="22" name="타원 21"/>
            <p:cNvSpPr/>
            <p:nvPr/>
          </p:nvSpPr>
          <p:spPr>
            <a:xfrm>
              <a:off x="6480212" y="3319128"/>
              <a:ext cx="540060" cy="540060"/>
            </a:xfrm>
            <a:prstGeom prst="ellipse">
              <a:avLst/>
            </a:prstGeom>
            <a:solidFill>
              <a:srgbClr val="EF201E">
                <a:alpha val="4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575795" y="3404492"/>
              <a:ext cx="15568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Helvetica75" pitchFamily="34" charset="0"/>
                </a:rPr>
                <a:t>03 MAKE-UP</a:t>
              </a:r>
              <a:endParaRPr lang="ko-KR" altLang="en-US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Helvetica75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757116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2420888"/>
            <a:ext cx="6012160" cy="2232248"/>
          </a:xfrm>
          <a:prstGeom prst="rect">
            <a:avLst/>
          </a:prstGeom>
          <a:blipFill>
            <a:blip r:embed="rId2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7908118" y="401323"/>
            <a:ext cx="288032" cy="28803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8138597" y="404664"/>
            <a:ext cx="10054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HY울릉도B" pitchFamily="18" charset="-127"/>
                <a:ea typeface="HY울릉도B" pitchFamily="18" charset="-127"/>
              </a:rPr>
              <a:t>Fashion</a:t>
            </a:r>
            <a:endParaRPr lang="ko-KR" altLang="en-US" sz="16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cxnSp>
        <p:nvCxnSpPr>
          <p:cNvPr id="12" name="직선 연결선 11"/>
          <p:cNvCxnSpPr>
            <a:endCxn id="9" idx="1"/>
          </p:cNvCxnSpPr>
          <p:nvPr/>
        </p:nvCxnSpPr>
        <p:spPr>
          <a:xfrm>
            <a:off x="0" y="541072"/>
            <a:ext cx="7908118" cy="4267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>
            <a:stCxn id="15" idx="1"/>
          </p:cNvCxnSpPr>
          <p:nvPr/>
        </p:nvCxnSpPr>
        <p:spPr>
          <a:xfrm>
            <a:off x="683568" y="6297445"/>
            <a:ext cx="8460432" cy="4267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직사각형 14"/>
          <p:cNvSpPr/>
          <p:nvPr/>
        </p:nvSpPr>
        <p:spPr>
          <a:xfrm>
            <a:off x="683568" y="6153429"/>
            <a:ext cx="288032" cy="28803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7" name="그림 16" descr="001-herve-leger-backstage-at-by-kevin-tachman-00001-900x600_kje3577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420888"/>
            <a:ext cx="6007100" cy="2235200"/>
          </a:xfrm>
          <a:prstGeom prst="rect">
            <a:avLst/>
          </a:prstGeom>
        </p:spPr>
      </p:pic>
      <p:sp>
        <p:nvSpPr>
          <p:cNvPr id="5" name="타원 4"/>
          <p:cNvSpPr/>
          <p:nvPr/>
        </p:nvSpPr>
        <p:spPr>
          <a:xfrm>
            <a:off x="4932419" y="2420888"/>
            <a:ext cx="2232248" cy="223224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타원 5"/>
          <p:cNvSpPr/>
          <p:nvPr/>
        </p:nvSpPr>
        <p:spPr>
          <a:xfrm>
            <a:off x="5004048" y="2492896"/>
            <a:ext cx="2088232" cy="2088232"/>
          </a:xfrm>
          <a:prstGeom prst="ellipse">
            <a:avLst/>
          </a:prstGeom>
          <a:solidFill>
            <a:schemeClr val="tx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5184068" y="3189226"/>
            <a:ext cx="16992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Helvetica75" pitchFamily="34" charset="0"/>
              </a:rPr>
              <a:t>STEP.1</a:t>
            </a:r>
            <a:endParaRPr lang="ko-KR" altLang="en-US" sz="36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latin typeface="Helvetica75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1001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84569" y="272523"/>
            <a:ext cx="1744818" cy="540060"/>
            <a:chOff x="6480212" y="3319128"/>
            <a:chExt cx="1744818" cy="540060"/>
          </a:xfrm>
        </p:grpSpPr>
        <p:sp>
          <p:nvSpPr>
            <p:cNvPr id="5" name="타원 4"/>
            <p:cNvSpPr/>
            <p:nvPr/>
          </p:nvSpPr>
          <p:spPr>
            <a:xfrm>
              <a:off x="6480212" y="3319128"/>
              <a:ext cx="540060" cy="540060"/>
            </a:xfrm>
            <a:prstGeom prst="ellipse">
              <a:avLst/>
            </a:prstGeom>
            <a:solidFill>
              <a:srgbClr val="EF201E">
                <a:alpha val="4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483399" y="3404492"/>
              <a:ext cx="17416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75" pitchFamily="34" charset="0"/>
                </a:rPr>
                <a:t>01 </a:t>
              </a:r>
              <a:r>
                <a:rPr lang="en-US" altLang="ko-KR" sz="12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75" pitchFamily="34" charset="0"/>
                </a:rPr>
                <a:t>2012 F/W TREND</a:t>
              </a:r>
              <a:endPara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Helvetica75" pitchFamily="34" charset="0"/>
              </a:endParaRPr>
            </a:p>
          </p:txBody>
        </p:sp>
      </p:grpSp>
      <p:cxnSp>
        <p:nvCxnSpPr>
          <p:cNvPr id="11" name="직선 연결선 10"/>
          <p:cNvCxnSpPr/>
          <p:nvPr/>
        </p:nvCxnSpPr>
        <p:spPr>
          <a:xfrm>
            <a:off x="251520" y="6317110"/>
            <a:ext cx="8460432" cy="4267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직사각형 11"/>
          <p:cNvSpPr/>
          <p:nvPr/>
        </p:nvSpPr>
        <p:spPr>
          <a:xfrm>
            <a:off x="8591686" y="6025555"/>
            <a:ext cx="288032" cy="28803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79326" y="541391"/>
            <a:ext cx="14654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elvetica75" pitchFamily="34" charset="0"/>
              </a:rPr>
              <a:t>Fashion</a:t>
            </a:r>
            <a:endParaRPr lang="ko-KR" altLang="en-US" sz="28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Helvetica75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4293096"/>
            <a:ext cx="9144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 smtClean="0">
                <a:solidFill>
                  <a:schemeClr val="bg1">
                    <a:lumMod val="65000"/>
                  </a:schemeClr>
                </a:solidFill>
              </a:rPr>
              <a:t>2012 F/W Derek Lam Collection</a:t>
            </a:r>
            <a:endParaRPr lang="ko-KR" altLang="en-US" sz="1000" dirty="0" smtClean="0">
              <a:solidFill>
                <a:schemeClr val="bg1">
                  <a:lumMod val="65000"/>
                </a:schemeClr>
              </a:solidFill>
            </a:endParaRPr>
          </a:p>
          <a:p>
            <a:pPr algn="ctr"/>
            <a:endParaRPr lang="en-US" altLang="ko-KR" sz="1100" dirty="0" smtClean="0"/>
          </a:p>
          <a:p>
            <a:pPr algn="ctr"/>
            <a:r>
              <a:rPr lang="en-US" altLang="ko-KR" sz="1600" b="1" dirty="0" smtClean="0"/>
              <a:t>1. TOP</a:t>
            </a:r>
            <a:endParaRPr lang="ko-KR" altLang="en-US" sz="1600" dirty="0" smtClean="0"/>
          </a:p>
          <a:p>
            <a:pPr algn="ctr"/>
            <a:endParaRPr lang="en-US" altLang="ko-KR" sz="800" dirty="0" smtClean="0"/>
          </a:p>
          <a:p>
            <a:pPr algn="ctr"/>
            <a:r>
              <a:rPr lang="ko-KR" altLang="en-US" sz="1100" dirty="0" err="1" smtClean="0"/>
              <a:t>베이직한</a:t>
            </a:r>
            <a:r>
              <a:rPr lang="ko-KR" altLang="en-US" sz="1100" dirty="0" smtClean="0"/>
              <a:t> 아이템의 셔츠 인기</a:t>
            </a:r>
            <a:r>
              <a:rPr lang="en-US" altLang="ko-KR" sz="1100" dirty="0" smtClean="0"/>
              <a:t>.</a:t>
            </a:r>
            <a:r>
              <a:rPr lang="ko-KR" altLang="en-US" sz="1100" dirty="0" smtClean="0"/>
              <a:t> 셔츠 칼라 위에 </a:t>
            </a:r>
            <a:r>
              <a:rPr lang="ko-KR" altLang="en-US" sz="1100" dirty="0" err="1" smtClean="0"/>
              <a:t>비즈나</a:t>
            </a:r>
            <a:r>
              <a:rPr lang="ko-KR" altLang="en-US" sz="1100" dirty="0" smtClean="0"/>
              <a:t> 시퀀스</a:t>
            </a:r>
            <a:r>
              <a:rPr lang="en-US" altLang="ko-KR" sz="1100" dirty="0" smtClean="0"/>
              <a:t>, </a:t>
            </a:r>
            <a:r>
              <a:rPr lang="ko-KR" altLang="en-US" sz="1100" dirty="0" smtClean="0"/>
              <a:t>레이스 장식이 가미되고</a:t>
            </a:r>
            <a:endParaRPr lang="en-US" altLang="ko-KR" sz="1100" dirty="0" smtClean="0"/>
          </a:p>
          <a:p>
            <a:pPr algn="ctr"/>
            <a:r>
              <a:rPr lang="ko-KR" altLang="en-US" sz="1100" dirty="0" err="1" smtClean="0"/>
              <a:t>네크</a:t>
            </a:r>
            <a:r>
              <a:rPr lang="ko-KR" altLang="en-US" sz="1100" dirty="0" smtClean="0"/>
              <a:t> 라인에 포인트를 준 보우셔츠나 터들 디테일이 유행할 것 같다</a:t>
            </a:r>
            <a:r>
              <a:rPr lang="en-US" altLang="ko-KR" sz="1100" dirty="0" smtClean="0"/>
              <a:t>.</a:t>
            </a:r>
          </a:p>
          <a:p>
            <a:pPr algn="ctr"/>
            <a:r>
              <a:rPr lang="ko-KR" altLang="en-US" sz="1100" dirty="0" smtClean="0"/>
              <a:t>기본 티셔츠들은 </a:t>
            </a:r>
            <a:r>
              <a:rPr lang="ko-KR" altLang="en-US" sz="1100" dirty="0" err="1" smtClean="0"/>
              <a:t>어느정도</a:t>
            </a:r>
            <a:r>
              <a:rPr lang="ko-KR" altLang="en-US" sz="1100" dirty="0" smtClean="0"/>
              <a:t> </a:t>
            </a:r>
            <a:r>
              <a:rPr lang="ko-KR" altLang="en-US" sz="1100" dirty="0" err="1" smtClean="0"/>
              <a:t>형태감이</a:t>
            </a:r>
            <a:r>
              <a:rPr lang="ko-KR" altLang="en-US" sz="1100" dirty="0" smtClean="0"/>
              <a:t> 강조되면서 다양한 소재들로 </a:t>
            </a:r>
            <a:r>
              <a:rPr lang="ko-KR" altLang="en-US" sz="1100" dirty="0" err="1" smtClean="0"/>
              <a:t>볼륨감</a:t>
            </a:r>
            <a:r>
              <a:rPr lang="ko-KR" altLang="en-US" sz="1100" dirty="0" smtClean="0"/>
              <a:t> 있는 형태로 나타나는 것이 특징</a:t>
            </a:r>
            <a:r>
              <a:rPr lang="en-US" altLang="ko-KR" sz="1100" dirty="0" smtClean="0"/>
              <a:t>.</a:t>
            </a:r>
            <a:endParaRPr lang="ko-KR" altLang="en-US" sz="1100" dirty="0" smtClean="0"/>
          </a:p>
          <a:p>
            <a:pPr algn="ctr"/>
            <a:r>
              <a:rPr lang="ko-KR" altLang="en-US" sz="1100" dirty="0" smtClean="0"/>
              <a:t>블라우스에는 기본적으로 실크 소재가 많이 사용 되고 티셔츠의 경우 울이나 캐시미어 등으로</a:t>
            </a:r>
            <a:endParaRPr lang="en-US" altLang="ko-KR" sz="1100" dirty="0" smtClean="0"/>
          </a:p>
          <a:p>
            <a:pPr algn="ctr"/>
            <a:r>
              <a:rPr lang="ko-KR" altLang="en-US" sz="1100" dirty="0" smtClean="0"/>
              <a:t>고급스러운 소재를 많이 사용하며 포인트로 가죽을 사용하는 등의 디테일도 눈 여겨볼 만 함</a:t>
            </a:r>
            <a:r>
              <a:rPr lang="en-US" altLang="ko-KR" sz="1100" dirty="0" smtClean="0"/>
              <a:t>.</a:t>
            </a:r>
            <a:endParaRPr lang="ko-KR" altLang="en-US" sz="1100" dirty="0" smtClean="0"/>
          </a:p>
        </p:txBody>
      </p:sp>
      <p:pic>
        <p:nvPicPr>
          <p:cNvPr id="16" name="그림 15" descr="2011f_w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980728"/>
            <a:ext cx="7048500" cy="36195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0" y="5949280"/>
            <a:ext cx="914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50" dirty="0" smtClean="0">
                <a:solidFill>
                  <a:schemeClr val="bg1">
                    <a:lumMod val="65000"/>
                  </a:schemeClr>
                </a:solidFill>
              </a:rPr>
              <a:t>출처 </a:t>
            </a:r>
            <a:r>
              <a:rPr lang="en-US" altLang="ko-KR" sz="1050" dirty="0" smtClean="0">
                <a:solidFill>
                  <a:schemeClr val="bg1">
                    <a:lumMod val="65000"/>
                  </a:schemeClr>
                </a:solidFill>
              </a:rPr>
              <a:t>: [</a:t>
            </a:r>
            <a:r>
              <a:rPr lang="ko-KR" altLang="en-US" sz="1050" dirty="0" err="1" smtClean="0">
                <a:solidFill>
                  <a:schemeClr val="bg1">
                    <a:lumMod val="65000"/>
                  </a:schemeClr>
                </a:solidFill>
              </a:rPr>
              <a:t>네이버블로그</a:t>
            </a:r>
            <a:r>
              <a:rPr lang="en-US" altLang="ko-KR" sz="1050" dirty="0" smtClean="0">
                <a:solidFill>
                  <a:schemeClr val="bg1">
                    <a:lumMod val="65000"/>
                  </a:schemeClr>
                </a:solidFill>
              </a:rPr>
              <a:t>] http://byminjihee.blog.me/50129060526</a:t>
            </a:r>
            <a:endParaRPr lang="ko-KR" altLang="en-US" sz="105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44333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"/>
          <p:cNvGrpSpPr/>
          <p:nvPr/>
        </p:nvGrpSpPr>
        <p:grpSpPr>
          <a:xfrm>
            <a:off x="84569" y="272523"/>
            <a:ext cx="1744818" cy="540060"/>
            <a:chOff x="6480212" y="3319128"/>
            <a:chExt cx="1744818" cy="540060"/>
          </a:xfrm>
        </p:grpSpPr>
        <p:sp>
          <p:nvSpPr>
            <p:cNvPr id="5" name="타원 4"/>
            <p:cNvSpPr/>
            <p:nvPr/>
          </p:nvSpPr>
          <p:spPr>
            <a:xfrm>
              <a:off x="6480212" y="3319128"/>
              <a:ext cx="540060" cy="540060"/>
            </a:xfrm>
            <a:prstGeom prst="ellipse">
              <a:avLst/>
            </a:prstGeom>
            <a:solidFill>
              <a:srgbClr val="EF201E">
                <a:alpha val="4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483399" y="3404492"/>
              <a:ext cx="17416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75" pitchFamily="34" charset="0"/>
                </a:rPr>
                <a:t>01 </a:t>
              </a:r>
              <a:r>
                <a:rPr lang="en-US" altLang="ko-KR" sz="12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75" pitchFamily="34" charset="0"/>
                </a:rPr>
                <a:t>2012 F/W TREND</a:t>
              </a:r>
              <a:endPara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Helvetica75" pitchFamily="34" charset="0"/>
              </a:endParaRPr>
            </a:p>
          </p:txBody>
        </p:sp>
      </p:grpSp>
      <p:cxnSp>
        <p:nvCxnSpPr>
          <p:cNvPr id="11" name="직선 연결선 10"/>
          <p:cNvCxnSpPr/>
          <p:nvPr/>
        </p:nvCxnSpPr>
        <p:spPr>
          <a:xfrm>
            <a:off x="251520" y="6317110"/>
            <a:ext cx="8460432" cy="4267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직사각형 11"/>
          <p:cNvSpPr/>
          <p:nvPr/>
        </p:nvSpPr>
        <p:spPr>
          <a:xfrm>
            <a:off x="8591686" y="6025555"/>
            <a:ext cx="288032" cy="28803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79326" y="541391"/>
            <a:ext cx="14654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elvetica75" pitchFamily="34" charset="0"/>
              </a:rPr>
              <a:t>Fashion</a:t>
            </a:r>
            <a:endParaRPr lang="ko-KR" altLang="en-US" sz="28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Helvetica75" pitchFamily="34" charset="0"/>
            </a:endParaRPr>
          </a:p>
        </p:txBody>
      </p:sp>
      <p:pic>
        <p:nvPicPr>
          <p:cNvPr id="13" name="그림 12" descr="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124744"/>
            <a:ext cx="2513208" cy="2520000"/>
          </a:xfrm>
          <a:prstGeom prst="rect">
            <a:avLst/>
          </a:prstGeom>
        </p:spPr>
      </p:pic>
      <p:pic>
        <p:nvPicPr>
          <p:cNvPr id="15" name="그림 14" descr="1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47864" y="1124744"/>
            <a:ext cx="2520000" cy="25200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179512" y="3789040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 smtClean="0">
                <a:latin typeface="PNH복고만화" pitchFamily="18" charset="-127"/>
                <a:ea typeface="PNH복고만화" pitchFamily="18" charset="-127"/>
              </a:rPr>
              <a:t>NECKLINE</a:t>
            </a:r>
            <a:r>
              <a:rPr lang="ko-KR" altLang="en-US" sz="1200" dirty="0" smtClean="0">
                <a:latin typeface="PNH복고만화" pitchFamily="18" charset="-127"/>
                <a:ea typeface="PNH복고만화" pitchFamily="18" charset="-127"/>
              </a:rPr>
              <a:t>이 포인트인</a:t>
            </a:r>
            <a:endParaRPr lang="en-US" altLang="ko-KR" sz="1200" dirty="0" smtClean="0">
              <a:latin typeface="PNH복고만화" pitchFamily="18" charset="-127"/>
              <a:ea typeface="PNH복고만화" pitchFamily="18" charset="-127"/>
            </a:endParaRPr>
          </a:p>
          <a:p>
            <a:pPr algn="ctr"/>
            <a:r>
              <a:rPr lang="ko-KR" altLang="en-US" sz="1200" dirty="0" smtClean="0">
                <a:latin typeface="PNH복고만화" pitchFamily="18" charset="-127"/>
                <a:ea typeface="PNH복고만화" pitchFamily="18" charset="-127"/>
              </a:rPr>
              <a:t>보우 블라우스</a:t>
            </a:r>
            <a:r>
              <a:rPr lang="en-US" altLang="ko-KR" sz="1200" dirty="0" smtClean="0">
                <a:latin typeface="PNH복고만화" pitchFamily="18" charset="-127"/>
                <a:ea typeface="PNH복고만화" pitchFamily="18" charset="-127"/>
              </a:rPr>
              <a:t>(Bow Blouse)</a:t>
            </a:r>
            <a:endParaRPr lang="ko-KR" altLang="en-US" sz="1200" dirty="0">
              <a:latin typeface="PNH복고만화" pitchFamily="18" charset="-127"/>
              <a:ea typeface="PNH복고만화" pitchFamily="18" charset="-127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771800" y="3789040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 err="1" smtClean="0">
                <a:latin typeface="PNH복고만화" pitchFamily="18" charset="-127"/>
                <a:ea typeface="PNH복고만화" pitchFamily="18" charset="-127"/>
              </a:rPr>
              <a:t>카라</a:t>
            </a:r>
            <a:r>
              <a:rPr lang="ko-KR" altLang="en-US" sz="1200" dirty="0" smtClean="0">
                <a:latin typeface="PNH복고만화" pitchFamily="18" charset="-127"/>
                <a:ea typeface="PNH복고만화" pitchFamily="18" charset="-127"/>
              </a:rPr>
              <a:t> 위에 </a:t>
            </a:r>
            <a:r>
              <a:rPr lang="ko-KR" altLang="en-US" sz="1200" dirty="0" err="1" smtClean="0">
                <a:latin typeface="PNH복고만화" pitchFamily="18" charset="-127"/>
                <a:ea typeface="PNH복고만화" pitchFamily="18" charset="-127"/>
              </a:rPr>
              <a:t>비즈나</a:t>
            </a:r>
            <a:r>
              <a:rPr lang="ko-KR" altLang="en-US" sz="1200" dirty="0" smtClean="0">
                <a:latin typeface="PNH복고만화" pitchFamily="18" charset="-127"/>
                <a:ea typeface="PNH복고만화" pitchFamily="18" charset="-127"/>
              </a:rPr>
              <a:t> 시퀀스</a:t>
            </a:r>
            <a:r>
              <a:rPr lang="en-US" altLang="ko-KR" sz="1200" dirty="0" smtClean="0">
                <a:latin typeface="PNH복고만화" pitchFamily="18" charset="-127"/>
                <a:ea typeface="PNH복고만화" pitchFamily="18" charset="-127"/>
              </a:rPr>
              <a:t>,</a:t>
            </a:r>
          </a:p>
          <a:p>
            <a:pPr algn="ctr"/>
            <a:r>
              <a:rPr lang="ko-KR" altLang="en-US" sz="1200" dirty="0" smtClean="0">
                <a:latin typeface="PNH복고만화" pitchFamily="18" charset="-127"/>
                <a:ea typeface="PNH복고만화" pitchFamily="18" charset="-127"/>
              </a:rPr>
              <a:t>레이스 장식이 가미된 셔츠</a:t>
            </a:r>
            <a:endParaRPr lang="ko-KR" altLang="en-US" sz="1200" dirty="0">
              <a:latin typeface="PNH복고만화" pitchFamily="18" charset="-127"/>
              <a:ea typeface="PNH복고만화" pitchFamily="18" charset="-127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012160" y="3789040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 smtClean="0">
                <a:latin typeface="PNH복고만화" pitchFamily="18" charset="-127"/>
                <a:ea typeface="PNH복고만화" pitchFamily="18" charset="-127"/>
              </a:rPr>
              <a:t>울이나 캐시미어</a:t>
            </a:r>
            <a:r>
              <a:rPr lang="en-US" altLang="ko-KR" sz="1200" dirty="0" smtClean="0">
                <a:latin typeface="PNH복고만화" pitchFamily="18" charset="-127"/>
                <a:ea typeface="PNH복고만화" pitchFamily="18" charset="-127"/>
              </a:rPr>
              <a:t>(</a:t>
            </a:r>
            <a:r>
              <a:rPr lang="ko-KR" altLang="en-US" sz="1200" dirty="0" smtClean="0">
                <a:latin typeface="PNH복고만화" pitchFamily="18" charset="-127"/>
                <a:ea typeface="PNH복고만화" pitchFamily="18" charset="-127"/>
              </a:rPr>
              <a:t>고급소재</a:t>
            </a:r>
            <a:r>
              <a:rPr lang="en-US" altLang="ko-KR" sz="1200" dirty="0" smtClean="0">
                <a:latin typeface="PNH복고만화" pitchFamily="18" charset="-127"/>
                <a:ea typeface="PNH복고만화" pitchFamily="18" charset="-127"/>
              </a:rPr>
              <a:t>)</a:t>
            </a:r>
            <a:r>
              <a:rPr lang="ko-KR" altLang="en-US" sz="1200" dirty="0" smtClean="0">
                <a:latin typeface="PNH복고만화" pitchFamily="18" charset="-127"/>
                <a:ea typeface="PNH복고만화" pitchFamily="18" charset="-127"/>
              </a:rPr>
              <a:t>사용</a:t>
            </a:r>
            <a:r>
              <a:rPr lang="en-US" altLang="ko-KR" sz="1200" dirty="0" smtClean="0">
                <a:latin typeface="PNH복고만화" pitchFamily="18" charset="-127"/>
                <a:ea typeface="PNH복고만화" pitchFamily="18" charset="-127"/>
              </a:rPr>
              <a:t>,</a:t>
            </a:r>
          </a:p>
          <a:p>
            <a:pPr algn="ctr"/>
            <a:r>
              <a:rPr lang="ko-KR" altLang="en-US" sz="1200" dirty="0" smtClean="0">
                <a:latin typeface="PNH복고만화" pitchFamily="18" charset="-127"/>
                <a:ea typeface="PNH복고만화" pitchFamily="18" charset="-127"/>
              </a:rPr>
              <a:t>포인트로 가죽을 사용하는 티셔츠</a:t>
            </a:r>
            <a:endParaRPr lang="ko-KR" altLang="en-US" sz="1200" dirty="0">
              <a:latin typeface="PNH복고만화" pitchFamily="18" charset="-127"/>
              <a:ea typeface="PNH복고만화" pitchFamily="18" charset="-127"/>
            </a:endParaRPr>
          </a:p>
        </p:txBody>
      </p:sp>
      <p:pic>
        <p:nvPicPr>
          <p:cNvPr id="33" name="그림 32" descr="1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12160" y="1124744"/>
            <a:ext cx="2516599" cy="2520000"/>
          </a:xfrm>
          <a:prstGeom prst="rect">
            <a:avLst/>
          </a:prstGeom>
        </p:spPr>
      </p:pic>
      <p:pic>
        <p:nvPicPr>
          <p:cNvPr id="34" name="그림 33" descr="티셔츠1 copy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12160" y="4437112"/>
            <a:ext cx="2514600" cy="1435100"/>
          </a:xfrm>
          <a:prstGeom prst="rect">
            <a:avLst/>
          </a:prstGeom>
        </p:spPr>
      </p:pic>
      <p:pic>
        <p:nvPicPr>
          <p:cNvPr id="35" name="그림 34" descr="블라우스1 copy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347864" y="4437112"/>
            <a:ext cx="2514600" cy="1435100"/>
          </a:xfrm>
          <a:prstGeom prst="rect">
            <a:avLst/>
          </a:prstGeom>
        </p:spPr>
      </p:pic>
      <p:pic>
        <p:nvPicPr>
          <p:cNvPr id="36" name="그림 35" descr="2011-12-19_20;26;2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83568" y="4437112"/>
            <a:ext cx="2486025" cy="1438275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0" y="5949280"/>
            <a:ext cx="914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50" dirty="0" smtClean="0">
                <a:solidFill>
                  <a:schemeClr val="bg1">
                    <a:lumMod val="65000"/>
                  </a:schemeClr>
                </a:solidFill>
              </a:rPr>
              <a:t>출처 </a:t>
            </a:r>
            <a:r>
              <a:rPr lang="en-US" altLang="ko-KR" sz="1050" dirty="0" smtClean="0">
                <a:solidFill>
                  <a:schemeClr val="bg1">
                    <a:lumMod val="65000"/>
                  </a:schemeClr>
                </a:solidFill>
              </a:rPr>
              <a:t>: [</a:t>
            </a:r>
            <a:r>
              <a:rPr lang="ko-KR" altLang="en-US" sz="1050" dirty="0" err="1" smtClean="0">
                <a:solidFill>
                  <a:schemeClr val="bg1">
                    <a:lumMod val="65000"/>
                  </a:schemeClr>
                </a:solidFill>
              </a:rPr>
              <a:t>네이버블로그</a:t>
            </a:r>
            <a:r>
              <a:rPr lang="en-US" altLang="ko-KR" sz="1050" dirty="0" smtClean="0">
                <a:solidFill>
                  <a:schemeClr val="bg1">
                    <a:lumMod val="65000"/>
                  </a:schemeClr>
                </a:solidFill>
              </a:rPr>
              <a:t>] http://byminjihee.blog.me/50129060526</a:t>
            </a:r>
            <a:endParaRPr lang="ko-KR" altLang="en-US" sz="105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44333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"/>
          <p:cNvGrpSpPr/>
          <p:nvPr/>
        </p:nvGrpSpPr>
        <p:grpSpPr>
          <a:xfrm>
            <a:off x="84569" y="272523"/>
            <a:ext cx="1744818" cy="540060"/>
            <a:chOff x="6480212" y="3319128"/>
            <a:chExt cx="1744818" cy="540060"/>
          </a:xfrm>
        </p:grpSpPr>
        <p:sp>
          <p:nvSpPr>
            <p:cNvPr id="5" name="타원 4"/>
            <p:cNvSpPr/>
            <p:nvPr/>
          </p:nvSpPr>
          <p:spPr>
            <a:xfrm>
              <a:off x="6480212" y="3319128"/>
              <a:ext cx="540060" cy="540060"/>
            </a:xfrm>
            <a:prstGeom prst="ellipse">
              <a:avLst/>
            </a:prstGeom>
            <a:solidFill>
              <a:srgbClr val="EF201E">
                <a:alpha val="4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483399" y="3404492"/>
              <a:ext cx="17416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75" pitchFamily="34" charset="0"/>
                </a:rPr>
                <a:t>01 </a:t>
              </a:r>
              <a:r>
                <a:rPr lang="en-US" altLang="ko-KR" sz="12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75" pitchFamily="34" charset="0"/>
                </a:rPr>
                <a:t>2012 F/W TREND</a:t>
              </a:r>
              <a:endPara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Helvetica75" pitchFamily="34" charset="0"/>
              </a:endParaRPr>
            </a:p>
          </p:txBody>
        </p:sp>
      </p:grpSp>
      <p:cxnSp>
        <p:nvCxnSpPr>
          <p:cNvPr id="11" name="직선 연결선 10"/>
          <p:cNvCxnSpPr/>
          <p:nvPr/>
        </p:nvCxnSpPr>
        <p:spPr>
          <a:xfrm>
            <a:off x="251520" y="6317110"/>
            <a:ext cx="8460432" cy="4267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직사각형 11"/>
          <p:cNvSpPr/>
          <p:nvPr/>
        </p:nvSpPr>
        <p:spPr>
          <a:xfrm>
            <a:off x="8591686" y="6025555"/>
            <a:ext cx="288032" cy="28803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79326" y="541391"/>
            <a:ext cx="14654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elvetica75" pitchFamily="34" charset="0"/>
              </a:rPr>
              <a:t>Fashion</a:t>
            </a:r>
            <a:endParaRPr lang="ko-KR" altLang="en-US" sz="28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Helvetica75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4293096"/>
            <a:ext cx="9144000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ko-KR" sz="1100" dirty="0" smtClean="0"/>
          </a:p>
          <a:p>
            <a:pPr algn="ctr"/>
            <a:endParaRPr lang="en-US" altLang="ko-KR" sz="1100" dirty="0" smtClean="0"/>
          </a:p>
          <a:p>
            <a:pPr algn="ctr"/>
            <a:r>
              <a:rPr lang="en-US" altLang="ko-KR" sz="1600" b="1" dirty="0" smtClean="0"/>
              <a:t>2. OUTER</a:t>
            </a:r>
            <a:endParaRPr lang="ko-KR" altLang="en-US" sz="1600" dirty="0" smtClean="0"/>
          </a:p>
          <a:p>
            <a:pPr algn="ctr"/>
            <a:endParaRPr lang="en-US" altLang="ko-KR" sz="800" dirty="0" smtClean="0"/>
          </a:p>
          <a:p>
            <a:pPr algn="ctr"/>
            <a:r>
              <a:rPr lang="en-US" altLang="ko-KR" sz="1100" dirty="0" smtClean="0"/>
              <a:t>2012 F/W </a:t>
            </a:r>
            <a:r>
              <a:rPr lang="ko-KR" altLang="en-US" sz="1100" dirty="0" smtClean="0"/>
              <a:t>시즌에는 아방가르드 하면서도 실용성을 겸비한 세련된 디자인이 포인트</a:t>
            </a:r>
            <a:br>
              <a:rPr lang="ko-KR" altLang="en-US" sz="1100" dirty="0" smtClean="0"/>
            </a:br>
            <a:r>
              <a:rPr lang="ko-KR" altLang="en-US" sz="1100" dirty="0" err="1" smtClean="0"/>
              <a:t>형태감과</a:t>
            </a:r>
            <a:r>
              <a:rPr lang="ko-KR" altLang="en-US" sz="1100" dirty="0" smtClean="0"/>
              <a:t> </a:t>
            </a:r>
            <a:r>
              <a:rPr lang="ko-KR" altLang="en-US" sz="1100" dirty="0" err="1" smtClean="0"/>
              <a:t>볼륨감을</a:t>
            </a:r>
            <a:r>
              <a:rPr lang="ko-KR" altLang="en-US" sz="1100" dirty="0" smtClean="0"/>
              <a:t> 이끌어내는 소재들을 많이 사용하며 과하지 않으면서도 세련된 라인의 코트들이 많다</a:t>
            </a:r>
            <a:r>
              <a:rPr lang="en-US" altLang="ko-KR" sz="1100" dirty="0" smtClean="0"/>
              <a:t>.</a:t>
            </a:r>
          </a:p>
          <a:p>
            <a:pPr algn="ctr"/>
            <a:r>
              <a:rPr lang="ko-KR" altLang="en-US" sz="1100" dirty="0" smtClean="0"/>
              <a:t>수공예적인 디테일과 소재들이 믹스되어 </a:t>
            </a:r>
            <a:r>
              <a:rPr lang="ko-KR" altLang="en-US" sz="1100" dirty="0" err="1" smtClean="0"/>
              <a:t>유니크한</a:t>
            </a:r>
            <a:r>
              <a:rPr lang="ko-KR" altLang="en-US" sz="1100" dirty="0" smtClean="0"/>
              <a:t> 패션이 돋보인다</a:t>
            </a:r>
            <a:r>
              <a:rPr lang="en-US" altLang="ko-KR" sz="1100" dirty="0" smtClean="0"/>
              <a:t>. </a:t>
            </a:r>
            <a:endParaRPr lang="ko-KR" altLang="en-US" sz="1100" dirty="0" smtClean="0"/>
          </a:p>
          <a:p>
            <a:pPr algn="ctr"/>
            <a:r>
              <a:rPr lang="en-US" altLang="ko-KR" sz="1100" dirty="0" smtClean="0"/>
              <a:t>20</a:t>
            </a:r>
            <a:r>
              <a:rPr lang="ko-KR" altLang="en-US" sz="1100" dirty="0" smtClean="0"/>
              <a:t>세기를 대표하는 </a:t>
            </a:r>
            <a:r>
              <a:rPr lang="ko-KR" altLang="en-US" sz="1100" dirty="0" err="1" smtClean="0"/>
              <a:t>레트로</a:t>
            </a:r>
            <a:r>
              <a:rPr lang="ko-KR" altLang="en-US" sz="1100" dirty="0" smtClean="0"/>
              <a:t> 무드가 현대적인 우아함으로 디자인되고</a:t>
            </a:r>
            <a:endParaRPr lang="en-US" altLang="ko-KR" sz="1100" dirty="0" smtClean="0"/>
          </a:p>
          <a:p>
            <a:pPr algn="ctr"/>
            <a:r>
              <a:rPr lang="en-US" altLang="ko-KR" sz="1100" dirty="0" smtClean="0"/>
              <a:t>40</a:t>
            </a:r>
            <a:r>
              <a:rPr lang="ko-KR" altLang="en-US" sz="1100" dirty="0" smtClean="0"/>
              <a:t>년대나 </a:t>
            </a:r>
            <a:r>
              <a:rPr lang="en-US" altLang="ko-KR" sz="1100" dirty="0" smtClean="0"/>
              <a:t>50</a:t>
            </a:r>
            <a:r>
              <a:rPr lang="ko-KR" altLang="en-US" sz="1100" dirty="0" smtClean="0"/>
              <a:t>년대의 유니폼들에게서 얻을 수 있는 영감들도 많이 보인다</a:t>
            </a:r>
            <a:r>
              <a:rPr lang="en-US" altLang="ko-KR" sz="1100" dirty="0" smtClean="0"/>
              <a:t>.</a:t>
            </a:r>
            <a:endParaRPr lang="ko-KR" altLang="en-US" sz="1100" dirty="0"/>
          </a:p>
        </p:txBody>
      </p:sp>
      <p:pic>
        <p:nvPicPr>
          <p:cNvPr id="15" name="그림 14" descr="out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980728"/>
            <a:ext cx="7048500" cy="36195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0" y="5949280"/>
            <a:ext cx="914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50" dirty="0" smtClean="0">
                <a:solidFill>
                  <a:schemeClr val="bg1">
                    <a:lumMod val="65000"/>
                  </a:schemeClr>
                </a:solidFill>
              </a:rPr>
              <a:t>출처 </a:t>
            </a:r>
            <a:r>
              <a:rPr lang="en-US" altLang="ko-KR" sz="1050" dirty="0" smtClean="0">
                <a:solidFill>
                  <a:schemeClr val="bg1">
                    <a:lumMod val="65000"/>
                  </a:schemeClr>
                </a:solidFill>
              </a:rPr>
              <a:t>: [</a:t>
            </a:r>
            <a:r>
              <a:rPr lang="ko-KR" altLang="en-US" sz="1050" dirty="0" err="1" smtClean="0">
                <a:solidFill>
                  <a:schemeClr val="bg1">
                    <a:lumMod val="65000"/>
                  </a:schemeClr>
                </a:solidFill>
              </a:rPr>
              <a:t>네이버블로그</a:t>
            </a:r>
            <a:r>
              <a:rPr lang="en-US" altLang="ko-KR" sz="1050" dirty="0" smtClean="0">
                <a:solidFill>
                  <a:schemeClr val="bg1">
                    <a:lumMod val="65000"/>
                  </a:schemeClr>
                </a:solidFill>
              </a:rPr>
              <a:t>] http://byminjihee.blog.me/50129060526</a:t>
            </a:r>
            <a:endParaRPr lang="ko-KR" altLang="en-US" sz="105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44333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"/>
          <p:cNvGrpSpPr/>
          <p:nvPr/>
        </p:nvGrpSpPr>
        <p:grpSpPr>
          <a:xfrm>
            <a:off x="84569" y="272523"/>
            <a:ext cx="1744818" cy="540060"/>
            <a:chOff x="6480212" y="3319128"/>
            <a:chExt cx="1744818" cy="540060"/>
          </a:xfrm>
        </p:grpSpPr>
        <p:sp>
          <p:nvSpPr>
            <p:cNvPr id="5" name="타원 4"/>
            <p:cNvSpPr/>
            <p:nvPr/>
          </p:nvSpPr>
          <p:spPr>
            <a:xfrm>
              <a:off x="6480212" y="3319128"/>
              <a:ext cx="540060" cy="540060"/>
            </a:xfrm>
            <a:prstGeom prst="ellipse">
              <a:avLst/>
            </a:prstGeom>
            <a:solidFill>
              <a:srgbClr val="EF201E">
                <a:alpha val="4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483399" y="3404492"/>
              <a:ext cx="17416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75" pitchFamily="34" charset="0"/>
                </a:rPr>
                <a:t>01 </a:t>
              </a:r>
              <a:r>
                <a:rPr lang="en-US" altLang="ko-KR" sz="12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75" pitchFamily="34" charset="0"/>
                </a:rPr>
                <a:t>2012 F/W TREND</a:t>
              </a:r>
              <a:endPara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Helvetica75" pitchFamily="34" charset="0"/>
              </a:endParaRPr>
            </a:p>
          </p:txBody>
        </p:sp>
      </p:grpSp>
      <p:cxnSp>
        <p:nvCxnSpPr>
          <p:cNvPr id="11" name="직선 연결선 10"/>
          <p:cNvCxnSpPr/>
          <p:nvPr/>
        </p:nvCxnSpPr>
        <p:spPr>
          <a:xfrm>
            <a:off x="251520" y="6317110"/>
            <a:ext cx="8460432" cy="4267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직사각형 11"/>
          <p:cNvSpPr/>
          <p:nvPr/>
        </p:nvSpPr>
        <p:spPr>
          <a:xfrm>
            <a:off x="8591686" y="6025555"/>
            <a:ext cx="288032" cy="28803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79326" y="541391"/>
            <a:ext cx="14654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elvetica75" pitchFamily="34" charset="0"/>
              </a:rPr>
              <a:t>Fashion</a:t>
            </a:r>
            <a:endParaRPr lang="ko-KR" altLang="en-US" sz="28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Helvetica75" pitchFamily="34" charset="0"/>
            </a:endParaRPr>
          </a:p>
        </p:txBody>
      </p:sp>
      <p:pic>
        <p:nvPicPr>
          <p:cNvPr id="13" name="그림 12" descr="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124744"/>
            <a:ext cx="2513208" cy="2520000"/>
          </a:xfrm>
          <a:prstGeom prst="rect">
            <a:avLst/>
          </a:prstGeom>
        </p:spPr>
      </p:pic>
      <p:pic>
        <p:nvPicPr>
          <p:cNvPr id="15" name="그림 14" descr="1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47864" y="1124744"/>
            <a:ext cx="2520000" cy="25200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179512" y="3789040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 smtClean="0">
                <a:latin typeface="PNH복고만화" pitchFamily="18" charset="-127"/>
                <a:ea typeface="PNH복고만화" pitchFamily="18" charset="-127"/>
              </a:rPr>
              <a:t>양복 </a:t>
            </a:r>
            <a:r>
              <a:rPr lang="ko-KR" altLang="en-US" sz="1200" dirty="0" err="1" smtClean="0">
                <a:latin typeface="PNH복고만화" pitchFamily="18" charset="-127"/>
                <a:ea typeface="PNH복고만화" pitchFamily="18" charset="-127"/>
              </a:rPr>
              <a:t>코트같은</a:t>
            </a:r>
            <a:r>
              <a:rPr lang="ko-KR" altLang="en-US" sz="1200" dirty="0" smtClean="0">
                <a:latin typeface="PNH복고만화" pitchFamily="18" charset="-127"/>
                <a:ea typeface="PNH복고만화" pitchFamily="18" charset="-127"/>
              </a:rPr>
              <a:t> 느낌의 </a:t>
            </a:r>
            <a:r>
              <a:rPr lang="ko-KR" altLang="en-US" sz="1200" dirty="0" err="1" smtClean="0">
                <a:latin typeface="PNH복고만화" pitchFamily="18" charset="-127"/>
                <a:ea typeface="PNH복고만화" pitchFamily="18" charset="-127"/>
              </a:rPr>
              <a:t>아우터</a:t>
            </a:r>
            <a:endParaRPr lang="en-US" altLang="ko-KR" sz="1200" dirty="0" smtClean="0">
              <a:latin typeface="PNH복고만화" pitchFamily="18" charset="-127"/>
              <a:ea typeface="PNH복고만화" pitchFamily="18" charset="-127"/>
            </a:endParaRPr>
          </a:p>
          <a:p>
            <a:pPr algn="ctr"/>
            <a:r>
              <a:rPr lang="en-US" altLang="ko-KR" sz="1200" dirty="0" smtClean="0">
                <a:latin typeface="PNH복고만화" pitchFamily="18" charset="-127"/>
                <a:ea typeface="PNH복고만화" pitchFamily="18" charset="-127"/>
              </a:rPr>
              <a:t>Tailoring Coat</a:t>
            </a:r>
            <a:endParaRPr lang="ko-KR" altLang="en-US" sz="1200" dirty="0">
              <a:latin typeface="PNH복고만화" pitchFamily="18" charset="-127"/>
              <a:ea typeface="PNH복고만화" pitchFamily="18" charset="-127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771800" y="3789040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 smtClean="0">
                <a:latin typeface="PNH복고만화" pitchFamily="18" charset="-127"/>
                <a:ea typeface="PNH복고만화" pitchFamily="18" charset="-127"/>
              </a:rPr>
              <a:t>풍성한 느낌의 </a:t>
            </a:r>
            <a:r>
              <a:rPr lang="ko-KR" altLang="en-US" sz="1200" dirty="0" err="1" smtClean="0">
                <a:latin typeface="PNH복고만화" pitchFamily="18" charset="-127"/>
                <a:ea typeface="PNH복고만화" pitchFamily="18" charset="-127"/>
              </a:rPr>
              <a:t>아우터</a:t>
            </a:r>
            <a:endParaRPr lang="en-US" altLang="ko-KR" sz="1200" dirty="0" smtClean="0">
              <a:latin typeface="PNH복고만화" pitchFamily="18" charset="-127"/>
              <a:ea typeface="PNH복고만화" pitchFamily="18" charset="-127"/>
            </a:endParaRPr>
          </a:p>
          <a:p>
            <a:pPr algn="ctr"/>
            <a:r>
              <a:rPr lang="en-US" altLang="ko-KR" sz="1200" dirty="0" smtClean="0">
                <a:latin typeface="PNH복고만화" pitchFamily="18" charset="-127"/>
                <a:ea typeface="PNH복고만화" pitchFamily="18" charset="-127"/>
              </a:rPr>
              <a:t>Voluminous Coat</a:t>
            </a:r>
            <a:endParaRPr lang="ko-KR" altLang="en-US" sz="1200" dirty="0">
              <a:latin typeface="PNH복고만화" pitchFamily="18" charset="-127"/>
              <a:ea typeface="PNH복고만화" pitchFamily="18" charset="-127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012160" y="3789040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 smtClean="0">
                <a:latin typeface="PNH복고만화" pitchFamily="18" charset="-127"/>
                <a:ea typeface="PNH복고만화" pitchFamily="18" charset="-127"/>
              </a:rPr>
              <a:t>가을에 자주 입는 </a:t>
            </a:r>
            <a:r>
              <a:rPr lang="ko-KR" altLang="en-US" sz="1200" dirty="0" err="1" smtClean="0">
                <a:latin typeface="PNH복고만화" pitchFamily="18" charset="-127"/>
                <a:ea typeface="PNH복고만화" pitchFamily="18" charset="-127"/>
              </a:rPr>
              <a:t>아우터</a:t>
            </a:r>
            <a:endParaRPr lang="en-US" altLang="ko-KR" sz="1200" dirty="0" smtClean="0">
              <a:latin typeface="PNH복고만화" pitchFamily="18" charset="-127"/>
              <a:ea typeface="PNH복고만화" pitchFamily="18" charset="-127"/>
            </a:endParaRPr>
          </a:p>
          <a:p>
            <a:pPr algn="ctr"/>
            <a:r>
              <a:rPr lang="en-US" altLang="ko-KR" sz="1200" dirty="0" smtClean="0">
                <a:latin typeface="PNH복고만화" pitchFamily="18" charset="-127"/>
                <a:ea typeface="PNH복고만화" pitchFamily="18" charset="-127"/>
              </a:rPr>
              <a:t>Trench Coat</a:t>
            </a:r>
            <a:endParaRPr lang="ko-KR" altLang="en-US" sz="1200" dirty="0">
              <a:latin typeface="PNH복고만화" pitchFamily="18" charset="-127"/>
              <a:ea typeface="PNH복고만화" pitchFamily="18" charset="-127"/>
            </a:endParaRPr>
          </a:p>
        </p:txBody>
      </p:sp>
      <p:pic>
        <p:nvPicPr>
          <p:cNvPr id="33" name="그림 32" descr="1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12160" y="1124744"/>
            <a:ext cx="2516599" cy="2520000"/>
          </a:xfrm>
          <a:prstGeom prst="rect">
            <a:avLst/>
          </a:prstGeom>
        </p:spPr>
      </p:pic>
      <p:pic>
        <p:nvPicPr>
          <p:cNvPr id="34" name="그림 33" descr="티셔츠1 copy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12160" y="4437112"/>
            <a:ext cx="2514600" cy="1435100"/>
          </a:xfrm>
          <a:prstGeom prst="rect">
            <a:avLst/>
          </a:prstGeom>
        </p:spPr>
      </p:pic>
      <p:pic>
        <p:nvPicPr>
          <p:cNvPr id="35" name="그림 34" descr="블라우스1 copy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347864" y="4437112"/>
            <a:ext cx="2514600" cy="1435100"/>
          </a:xfrm>
          <a:prstGeom prst="rect">
            <a:avLst/>
          </a:prstGeom>
        </p:spPr>
      </p:pic>
      <p:pic>
        <p:nvPicPr>
          <p:cNvPr id="36" name="그림 35" descr="2011-12-19_20;26;2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83568" y="4437112"/>
            <a:ext cx="2486025" cy="1438275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0" y="5949280"/>
            <a:ext cx="914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50" dirty="0" smtClean="0">
                <a:solidFill>
                  <a:schemeClr val="bg1">
                    <a:lumMod val="65000"/>
                  </a:schemeClr>
                </a:solidFill>
              </a:rPr>
              <a:t>출처 </a:t>
            </a:r>
            <a:r>
              <a:rPr lang="en-US" altLang="ko-KR" sz="1050" dirty="0" smtClean="0">
                <a:solidFill>
                  <a:schemeClr val="bg1">
                    <a:lumMod val="65000"/>
                  </a:schemeClr>
                </a:solidFill>
              </a:rPr>
              <a:t>: [</a:t>
            </a:r>
            <a:r>
              <a:rPr lang="ko-KR" altLang="en-US" sz="1050" dirty="0" err="1" smtClean="0">
                <a:solidFill>
                  <a:schemeClr val="bg1">
                    <a:lumMod val="65000"/>
                  </a:schemeClr>
                </a:solidFill>
              </a:rPr>
              <a:t>네이버블로그</a:t>
            </a:r>
            <a:r>
              <a:rPr lang="en-US" altLang="ko-KR" sz="1050" dirty="0" smtClean="0">
                <a:solidFill>
                  <a:schemeClr val="bg1">
                    <a:lumMod val="65000"/>
                  </a:schemeClr>
                </a:solidFill>
              </a:rPr>
              <a:t>] http://byminjihee.blog.me/50129060526</a:t>
            </a:r>
            <a:endParaRPr lang="ko-KR" altLang="en-US" sz="105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8" name="그림 17" descr="outer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14348" y="1142984"/>
            <a:ext cx="2526829" cy="2520000"/>
          </a:xfrm>
          <a:prstGeom prst="rect">
            <a:avLst/>
          </a:prstGeom>
        </p:spPr>
      </p:pic>
      <p:pic>
        <p:nvPicPr>
          <p:cNvPr id="19" name="그림 18" descr="outer2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357554" y="1142984"/>
            <a:ext cx="2526829" cy="2520000"/>
          </a:xfrm>
          <a:prstGeom prst="rect">
            <a:avLst/>
          </a:prstGeom>
        </p:spPr>
      </p:pic>
      <p:pic>
        <p:nvPicPr>
          <p:cNvPr id="20" name="그림 19" descr="outer3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000760" y="1142984"/>
            <a:ext cx="2530258" cy="2520000"/>
          </a:xfrm>
          <a:prstGeom prst="rect">
            <a:avLst/>
          </a:prstGeom>
        </p:spPr>
      </p:pic>
      <p:pic>
        <p:nvPicPr>
          <p:cNvPr id="21" name="그림 20" descr="1_00010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83568" y="4437112"/>
            <a:ext cx="2514600" cy="1435100"/>
          </a:xfrm>
          <a:prstGeom prst="rect">
            <a:avLst/>
          </a:prstGeom>
        </p:spPr>
      </p:pic>
      <p:pic>
        <p:nvPicPr>
          <p:cNvPr id="22" name="그림 21" descr="m1480_6331_199509_1-vaivia2003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347864" y="4437112"/>
            <a:ext cx="2524125" cy="1438275"/>
          </a:xfrm>
          <a:prstGeom prst="rect">
            <a:avLst/>
          </a:prstGeom>
        </p:spPr>
      </p:pic>
      <p:pic>
        <p:nvPicPr>
          <p:cNvPr id="23" name="그림 22" descr="image1xxl_hoyunmi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012160" y="4437112"/>
            <a:ext cx="2514600" cy="143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544333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"/>
          <p:cNvGrpSpPr/>
          <p:nvPr/>
        </p:nvGrpSpPr>
        <p:grpSpPr>
          <a:xfrm>
            <a:off x="84569" y="272523"/>
            <a:ext cx="1744818" cy="540060"/>
            <a:chOff x="6480212" y="3319128"/>
            <a:chExt cx="1744818" cy="540060"/>
          </a:xfrm>
        </p:grpSpPr>
        <p:sp>
          <p:nvSpPr>
            <p:cNvPr id="5" name="타원 4"/>
            <p:cNvSpPr/>
            <p:nvPr/>
          </p:nvSpPr>
          <p:spPr>
            <a:xfrm>
              <a:off x="6480212" y="3319128"/>
              <a:ext cx="540060" cy="540060"/>
            </a:xfrm>
            <a:prstGeom prst="ellipse">
              <a:avLst/>
            </a:prstGeom>
            <a:solidFill>
              <a:srgbClr val="EF201E">
                <a:alpha val="4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483399" y="3404492"/>
              <a:ext cx="17416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75" pitchFamily="34" charset="0"/>
                </a:rPr>
                <a:t>01 </a:t>
              </a:r>
              <a:r>
                <a:rPr lang="en-US" altLang="ko-KR" sz="1200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Helvetica75" pitchFamily="34" charset="0"/>
                </a:rPr>
                <a:t>2012 F/W TREND</a:t>
              </a:r>
              <a:endParaRPr lang="ko-KR" altLang="en-US" sz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Helvetica75" pitchFamily="34" charset="0"/>
              </a:endParaRPr>
            </a:p>
          </p:txBody>
        </p:sp>
      </p:grpSp>
      <p:cxnSp>
        <p:nvCxnSpPr>
          <p:cNvPr id="11" name="직선 연결선 10"/>
          <p:cNvCxnSpPr/>
          <p:nvPr/>
        </p:nvCxnSpPr>
        <p:spPr>
          <a:xfrm>
            <a:off x="251520" y="6317110"/>
            <a:ext cx="8460432" cy="4267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직사각형 11"/>
          <p:cNvSpPr/>
          <p:nvPr/>
        </p:nvSpPr>
        <p:spPr>
          <a:xfrm>
            <a:off x="8591686" y="6025555"/>
            <a:ext cx="288032" cy="28803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79326" y="541391"/>
            <a:ext cx="14654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elvetica75" pitchFamily="34" charset="0"/>
              </a:rPr>
              <a:t>Fashion</a:t>
            </a:r>
            <a:endParaRPr lang="ko-KR" altLang="en-US" sz="28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Helvetica75" pitchFamily="34" charset="0"/>
            </a:endParaRPr>
          </a:p>
        </p:txBody>
      </p:sp>
      <p:pic>
        <p:nvPicPr>
          <p:cNvPr id="13" name="그림 12" descr="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124744"/>
            <a:ext cx="2513208" cy="2520000"/>
          </a:xfrm>
          <a:prstGeom prst="rect">
            <a:avLst/>
          </a:prstGeom>
        </p:spPr>
      </p:pic>
      <p:pic>
        <p:nvPicPr>
          <p:cNvPr id="15" name="그림 14" descr="1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47864" y="1124744"/>
            <a:ext cx="2520000" cy="25200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179512" y="3789040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 smtClean="0">
                <a:latin typeface="PNH복고만화" pitchFamily="18" charset="-127"/>
                <a:ea typeface="PNH복고만화" pitchFamily="18" charset="-127"/>
              </a:rPr>
              <a:t>코트에 패턴이 믹스된</a:t>
            </a:r>
            <a:endParaRPr lang="en-US" altLang="ko-KR" sz="1200" dirty="0" smtClean="0">
              <a:latin typeface="PNH복고만화" pitchFamily="18" charset="-127"/>
              <a:ea typeface="PNH복고만화" pitchFamily="18" charset="-127"/>
            </a:endParaRPr>
          </a:p>
          <a:p>
            <a:pPr algn="ctr"/>
            <a:r>
              <a:rPr lang="en-US" altLang="ko-KR" sz="1200" dirty="0" smtClean="0">
                <a:latin typeface="PNH복고만화" pitchFamily="18" charset="-127"/>
                <a:ea typeface="PNH복고만화" pitchFamily="18" charset="-127"/>
              </a:rPr>
              <a:t>Pattern Mix Coat</a:t>
            </a:r>
            <a:endParaRPr lang="ko-KR" altLang="en-US" sz="1200" dirty="0">
              <a:latin typeface="PNH복고만화" pitchFamily="18" charset="-127"/>
              <a:ea typeface="PNH복고만화" pitchFamily="18" charset="-127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771800" y="3789040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 smtClean="0">
                <a:latin typeface="PNH복고만화" pitchFamily="18" charset="-127"/>
                <a:ea typeface="PNH복고만화" pitchFamily="18" charset="-127"/>
              </a:rPr>
              <a:t>코트에 부분적으로 털이 부착된</a:t>
            </a:r>
            <a:endParaRPr lang="en-US" altLang="ko-KR" sz="1200" dirty="0" smtClean="0">
              <a:latin typeface="PNH복고만화" pitchFamily="18" charset="-127"/>
              <a:ea typeface="PNH복고만화" pitchFamily="18" charset="-127"/>
            </a:endParaRPr>
          </a:p>
          <a:p>
            <a:pPr algn="ctr"/>
            <a:r>
              <a:rPr lang="en-US" altLang="ko-KR" sz="1200" dirty="0" err="1" smtClean="0">
                <a:latin typeface="PNH복고만화" pitchFamily="18" charset="-127"/>
                <a:ea typeface="PNH복고만화" pitchFamily="18" charset="-127"/>
              </a:rPr>
              <a:t>Shearling</a:t>
            </a:r>
            <a:r>
              <a:rPr lang="en-US" altLang="ko-KR" sz="1200" dirty="0" smtClean="0">
                <a:latin typeface="PNH복고만화" pitchFamily="18" charset="-127"/>
                <a:ea typeface="PNH복고만화" pitchFamily="18" charset="-127"/>
              </a:rPr>
              <a:t> Patch Coat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012160" y="3789040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 smtClean="0">
                <a:latin typeface="PNH복고만화" pitchFamily="18" charset="-127"/>
                <a:ea typeface="PNH복고만화" pitchFamily="18" charset="-127"/>
              </a:rPr>
              <a:t>3.40</a:t>
            </a:r>
            <a:r>
              <a:rPr lang="ko-KR" altLang="en-US" sz="1200" dirty="0" smtClean="0">
                <a:latin typeface="PNH복고만화" pitchFamily="18" charset="-127"/>
                <a:ea typeface="PNH복고만화" pitchFamily="18" charset="-127"/>
              </a:rPr>
              <a:t>년대 유행 코트 형태</a:t>
            </a:r>
            <a:endParaRPr lang="en-US" altLang="ko-KR" sz="1200" dirty="0" smtClean="0">
              <a:latin typeface="PNH복고만화" pitchFamily="18" charset="-127"/>
              <a:ea typeface="PNH복고만화" pitchFamily="18" charset="-127"/>
            </a:endParaRPr>
          </a:p>
          <a:p>
            <a:pPr algn="ctr"/>
            <a:r>
              <a:rPr lang="en-US" altLang="ko-KR" sz="1200" dirty="0" smtClean="0">
                <a:latin typeface="PNH복고만화" pitchFamily="18" charset="-127"/>
                <a:ea typeface="PNH복고만화" pitchFamily="18" charset="-127"/>
              </a:rPr>
              <a:t> Retro Dress Coat</a:t>
            </a:r>
            <a:endParaRPr lang="ko-KR" altLang="en-US" sz="1200" dirty="0">
              <a:latin typeface="PNH복고만화" pitchFamily="18" charset="-127"/>
              <a:ea typeface="PNH복고만화" pitchFamily="18" charset="-127"/>
            </a:endParaRPr>
          </a:p>
        </p:txBody>
      </p:sp>
      <p:pic>
        <p:nvPicPr>
          <p:cNvPr id="34" name="그림 33" descr="티셔츠1 cop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12160" y="4437112"/>
            <a:ext cx="2514600" cy="1435100"/>
          </a:xfrm>
          <a:prstGeom prst="rect">
            <a:avLst/>
          </a:prstGeom>
        </p:spPr>
      </p:pic>
      <p:pic>
        <p:nvPicPr>
          <p:cNvPr id="35" name="그림 34" descr="블라우스1 copy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47864" y="4437112"/>
            <a:ext cx="2514600" cy="1435100"/>
          </a:xfrm>
          <a:prstGeom prst="rect">
            <a:avLst/>
          </a:prstGeom>
        </p:spPr>
      </p:pic>
      <p:pic>
        <p:nvPicPr>
          <p:cNvPr id="36" name="그림 35" descr="2011-12-19_20;26;2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3568" y="4437112"/>
            <a:ext cx="2486025" cy="1438275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0" y="5949280"/>
            <a:ext cx="914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50" dirty="0" smtClean="0">
                <a:solidFill>
                  <a:schemeClr val="bg1">
                    <a:lumMod val="65000"/>
                  </a:schemeClr>
                </a:solidFill>
              </a:rPr>
              <a:t>출처 </a:t>
            </a:r>
            <a:r>
              <a:rPr lang="en-US" altLang="ko-KR" sz="1050" dirty="0" smtClean="0">
                <a:solidFill>
                  <a:schemeClr val="bg1">
                    <a:lumMod val="65000"/>
                  </a:schemeClr>
                </a:solidFill>
              </a:rPr>
              <a:t>: [</a:t>
            </a:r>
            <a:r>
              <a:rPr lang="ko-KR" altLang="en-US" sz="1050" dirty="0" err="1" smtClean="0">
                <a:solidFill>
                  <a:schemeClr val="bg1">
                    <a:lumMod val="65000"/>
                  </a:schemeClr>
                </a:solidFill>
              </a:rPr>
              <a:t>네이버블로그</a:t>
            </a:r>
            <a:r>
              <a:rPr lang="en-US" altLang="ko-KR" sz="1050" dirty="0" smtClean="0">
                <a:solidFill>
                  <a:schemeClr val="bg1">
                    <a:lumMod val="65000"/>
                  </a:schemeClr>
                </a:solidFill>
              </a:rPr>
              <a:t>] http://byminjihee.blog.me/50129060526</a:t>
            </a:r>
            <a:endParaRPr lang="ko-KR" altLang="en-US" sz="105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8" name="그림 17" descr="outer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14348" y="1142984"/>
            <a:ext cx="2533696" cy="2520000"/>
          </a:xfrm>
          <a:prstGeom prst="rect">
            <a:avLst/>
          </a:prstGeom>
        </p:spPr>
      </p:pic>
      <p:pic>
        <p:nvPicPr>
          <p:cNvPr id="19" name="그림 18" descr="outer5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357554" y="1142984"/>
            <a:ext cx="2506452" cy="2520000"/>
          </a:xfrm>
          <a:prstGeom prst="rect">
            <a:avLst/>
          </a:prstGeom>
        </p:spPr>
      </p:pic>
      <p:pic>
        <p:nvPicPr>
          <p:cNvPr id="20" name="그림 19" descr="outer6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000760" y="1142984"/>
            <a:ext cx="2489720" cy="2520000"/>
          </a:xfrm>
          <a:prstGeom prst="rect">
            <a:avLst/>
          </a:prstGeom>
        </p:spPr>
      </p:pic>
      <p:pic>
        <p:nvPicPr>
          <p:cNvPr id="21" name="그림 20" descr="maje-jacket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83568" y="4437112"/>
            <a:ext cx="2514600" cy="1435100"/>
          </a:xfrm>
          <a:prstGeom prst="rect">
            <a:avLst/>
          </a:prstGeom>
        </p:spPr>
      </p:pic>
      <p:pic>
        <p:nvPicPr>
          <p:cNvPr id="22" name="그림 21" descr="00190m_chunjae_1226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347864" y="4437112"/>
            <a:ext cx="2514600" cy="1435100"/>
          </a:xfrm>
          <a:prstGeom prst="rect">
            <a:avLst/>
          </a:prstGeom>
        </p:spPr>
      </p:pic>
      <p:pic>
        <p:nvPicPr>
          <p:cNvPr id="23" name="그림 22" descr="h&amp;m-sellma2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012160" y="4437112"/>
            <a:ext cx="2514600" cy="143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544333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1206</Words>
  <Application>Microsoft Office PowerPoint</Application>
  <PresentationFormat>화면 슬라이드 쇼(4:3)</PresentationFormat>
  <Paragraphs>269</Paragraphs>
  <Slides>29</Slides>
  <Notes>0</Notes>
  <HiddenSlides>0</HiddenSlides>
  <MMClips>1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29</vt:i4>
      </vt:variant>
    </vt:vector>
  </HeadingPairs>
  <TitlesOfParts>
    <vt:vector size="30" baseType="lpstr">
      <vt:lpstr>Office 테마</vt:lpstr>
      <vt:lpstr>2012 F/W TREND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  <vt:lpstr>슬라이드 28</vt:lpstr>
      <vt:lpstr>슬라이드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Xnote</dc:creator>
  <cp:lastModifiedBy>민지</cp:lastModifiedBy>
  <cp:revision>76</cp:revision>
  <dcterms:created xsi:type="dcterms:W3CDTF">2012-03-26T10:12:30Z</dcterms:created>
  <dcterms:modified xsi:type="dcterms:W3CDTF">2012-09-24T23:12:57Z</dcterms:modified>
</cp:coreProperties>
</file>